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5" r:id="rId5"/>
    <p:sldId id="257" r:id="rId6"/>
    <p:sldId id="258" r:id="rId7"/>
    <p:sldId id="272" r:id="rId8"/>
    <p:sldId id="275" r:id="rId9"/>
    <p:sldId id="273" r:id="rId10"/>
    <p:sldId id="266" r:id="rId11"/>
    <p:sldId id="267" r:id="rId12"/>
    <p:sldId id="268" r:id="rId13"/>
    <p:sldId id="269" r:id="rId14"/>
    <p:sldId id="270" r:id="rId15"/>
    <p:sldId id="263" r:id="rId16"/>
    <p:sldId id="276" r:id="rId17"/>
    <p:sldId id="26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19/03/2020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476672"/>
            <a:ext cx="7772400" cy="5688632"/>
          </a:xfrm>
        </p:spPr>
        <p:txBody>
          <a:bodyPr>
            <a:normAutofit fontScale="90000"/>
          </a:bodyPr>
          <a:lstStyle/>
          <a:p>
            <a:pPr marL="914400" indent="-914400" algn="just"/>
            <a:r>
              <a:rPr lang="fr-FR" sz="5300" b="1" dirty="0" smtClean="0"/>
              <a:t>Objectifs du </a:t>
            </a:r>
            <a:r>
              <a:rPr lang="fr-FR" sz="5300" b="1" dirty="0" smtClean="0"/>
              <a:t>cours du 1</a:t>
            </a:r>
            <a:r>
              <a:rPr lang="fr-FR" sz="5300" b="1" baseline="30000" dirty="0" smtClean="0"/>
              <a:t>er</a:t>
            </a:r>
            <a:r>
              <a:rPr lang="fr-FR" sz="5300" b="1" dirty="0" smtClean="0"/>
              <a:t> semestre</a:t>
            </a:r>
            <a:r>
              <a:rPr lang="fr-FR" dirty="0" smtClean="0"/>
              <a:t/>
            </a:r>
            <a:br>
              <a:rPr lang="fr-FR" dirty="0" smtClean="0"/>
            </a:br>
            <a:r>
              <a:rPr lang="fr-FR" dirty="0" smtClean="0"/>
              <a:t>1</a:t>
            </a:r>
            <a:r>
              <a:rPr lang="fr-FR" sz="3600" dirty="0" smtClean="0"/>
              <a:t>-	Les concepts de base sous-tendant la recherche scientifique </a:t>
            </a:r>
            <a:br>
              <a:rPr lang="fr-FR" sz="3600" dirty="0" smtClean="0"/>
            </a:br>
            <a:r>
              <a:rPr lang="fr-FR" sz="3600" dirty="0" smtClean="0"/>
              <a:t/>
            </a:r>
            <a:br>
              <a:rPr lang="fr-FR" sz="3600" dirty="0" smtClean="0"/>
            </a:br>
            <a:r>
              <a:rPr lang="fr-FR" sz="3600" dirty="0" smtClean="0"/>
              <a:t>2-	La recherche: pourquoi faire?</a:t>
            </a:r>
            <a:br>
              <a:rPr lang="fr-FR" sz="3600" dirty="0" smtClean="0"/>
            </a:br>
            <a:r>
              <a:rPr lang="fr-FR" sz="3600" dirty="0" smtClean="0"/>
              <a:t>3- Mettre le point sur  </a:t>
            </a:r>
            <a:br>
              <a:rPr lang="fr-FR" sz="3600" dirty="0" smtClean="0"/>
            </a:br>
            <a:r>
              <a:rPr lang="fr-FR" sz="3600" dirty="0" smtClean="0"/>
              <a:t>Ses différents types &amp;ses différentes étapes </a:t>
            </a:r>
            <a:br>
              <a:rPr lang="fr-FR" sz="3600" dirty="0" smtClean="0"/>
            </a:br>
            <a:endParaRPr lang="fr-FR" sz="3600" dirty="0"/>
          </a:p>
        </p:txBody>
      </p:sp>
      <p:sp>
        <p:nvSpPr>
          <p:cNvPr id="3" name="Sous-titre 2"/>
          <p:cNvSpPr>
            <a:spLocks noGrp="1"/>
          </p:cNvSpPr>
          <p:nvPr>
            <p:ph type="subTitle" idx="1"/>
          </p:nvPr>
        </p:nvSpPr>
        <p:spPr>
          <a:xfrm>
            <a:off x="1371600" y="1628800"/>
            <a:ext cx="7448872" cy="4010000"/>
          </a:xfrm>
        </p:spPr>
        <p:txBody>
          <a:bodyPr/>
          <a:lstStyle/>
          <a:p>
            <a:endParaRPr lang="fr-FR" dirty="0" smtClean="0"/>
          </a:p>
        </p:txBody>
      </p:sp>
      <p:sp>
        <p:nvSpPr>
          <p:cNvPr id="5" name="Rectangle 4"/>
          <p:cNvSpPr/>
          <p:nvPr/>
        </p:nvSpPr>
        <p:spPr>
          <a:xfrm rot="162270" flipH="1">
            <a:off x="-1249986" y="4941995"/>
            <a:ext cx="45719" cy="453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Étoile à 5 branches 5"/>
          <p:cNvSpPr/>
          <p:nvPr/>
        </p:nvSpPr>
        <p:spPr>
          <a:xfrm rot="11234958" flipV="1">
            <a:off x="-1082013" y="24957"/>
            <a:ext cx="432048" cy="576063"/>
          </a:xfrm>
          <a:prstGeom prst="star5">
            <a:avLst>
              <a:gd name="adj" fmla="val 19098"/>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29600" cy="1143000"/>
          </a:xfrm>
        </p:spPr>
        <p:txBody>
          <a:bodyPr>
            <a:normAutofit fontScale="90000"/>
          </a:bodyPr>
          <a:lstStyle/>
          <a:p>
            <a:r>
              <a:rPr lang="fr-FR" dirty="0" smtClean="0"/>
              <a:t/>
            </a:r>
            <a:br>
              <a:rPr lang="fr-FR" dirty="0" smtClean="0"/>
            </a:br>
            <a:r>
              <a:rPr lang="fr-FR" dirty="0" smtClean="0"/>
              <a:t>Les étapes de la R </a:t>
            </a:r>
            <a:r>
              <a:rPr lang="fr-FR" dirty="0" smtClean="0"/>
              <a:t>à suivre dans l’ordre</a:t>
            </a:r>
            <a:br>
              <a:rPr lang="fr-FR" dirty="0" smtClean="0"/>
            </a:br>
            <a:endParaRPr lang="fr-FR" sz="4000" dirty="0" smtClean="0"/>
          </a:p>
        </p:txBody>
      </p:sp>
      <p:sp>
        <p:nvSpPr>
          <p:cNvPr id="3" name="Espace réservé du contenu 2"/>
          <p:cNvSpPr>
            <a:spLocks noGrp="1"/>
          </p:cNvSpPr>
          <p:nvPr>
            <p:ph idx="1"/>
          </p:nvPr>
        </p:nvSpPr>
        <p:spPr>
          <a:xfrm>
            <a:off x="0" y="1628800"/>
            <a:ext cx="8229600" cy="4525963"/>
          </a:xfrm>
        </p:spPr>
        <p:txBody>
          <a:bodyPr/>
          <a:lstStyle/>
          <a:p>
            <a:r>
              <a:rPr lang="fr-FR" b="1" dirty="0" smtClean="0"/>
              <a:t>1-Définition du problème</a:t>
            </a:r>
            <a:endParaRPr lang="fr-FR" b="1" dirty="0"/>
          </a:p>
        </p:txBody>
      </p:sp>
      <p:sp>
        <p:nvSpPr>
          <p:cNvPr id="4" name="Rectangle 3"/>
          <p:cNvSpPr/>
          <p:nvPr/>
        </p:nvSpPr>
        <p:spPr>
          <a:xfrm>
            <a:off x="467544" y="2276872"/>
            <a:ext cx="7776864" cy="3682226"/>
          </a:xfrm>
          <a:prstGeom prst="rect">
            <a:avLst/>
          </a:prstGeom>
        </p:spPr>
        <p:txBody>
          <a:bodyPr wrap="square">
            <a:spAutoFit/>
          </a:bodyPr>
          <a:lstStyle/>
          <a:p>
            <a:pPr algn="just">
              <a:lnSpc>
                <a:spcPct val="200000"/>
              </a:lnSpc>
            </a:pPr>
            <a:r>
              <a:rPr lang="fr-FR" sz="2400" dirty="0" smtClean="0"/>
              <a:t>Le problème </a:t>
            </a:r>
            <a:r>
              <a:rPr lang="fr-FR" sz="2400" dirty="0" smtClean="0"/>
              <a:t> est l’interrogation </a:t>
            </a:r>
            <a:r>
              <a:rPr lang="fr-FR" sz="2400" dirty="0" smtClean="0"/>
              <a:t>spécifique tandis que la problématique, en plus, comprend tous les autres aspects portant sur le cadre conceptuel, les résultats des autres recherches qui s’y rapportent, d’autres questions connexes et même ce qui a motivé le chercheur à cibler ce sujet</a:t>
            </a:r>
            <a:r>
              <a:rPr lang="fr-FR" sz="2400" dirty="0" smtClean="0"/>
              <a:t>.</a:t>
            </a:r>
            <a:endParaRPr lang="fr-FR"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problématique comprend </a:t>
            </a:r>
            <a:r>
              <a:rPr lang="fr-FR"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229600" cy="4857403"/>
          </a:xfrm>
        </p:spPr>
        <p:txBody>
          <a:bodyPr>
            <a:normAutofit fontScale="70000" lnSpcReduction="20000"/>
          </a:bodyPr>
          <a:lstStyle/>
          <a:p>
            <a:r>
              <a:rPr lang="fr-FR" dirty="0" smtClean="0"/>
              <a:t>1</a:t>
            </a:r>
            <a:r>
              <a:rPr lang="fr-FR" b="1" dirty="0" smtClean="0"/>
              <a:t>- Le thème de la recherche : </a:t>
            </a:r>
            <a:r>
              <a:rPr lang="fr-FR" dirty="0" smtClean="0"/>
              <a:t>le sujet sur lequel porte la recherche (sur quoi porte la recherche</a:t>
            </a:r>
          </a:p>
          <a:p>
            <a:r>
              <a:rPr lang="fr-FR" dirty="0" smtClean="0"/>
              <a:t>Exemple. La réussite scolaire des enfants handicapés</a:t>
            </a:r>
          </a:p>
          <a:p>
            <a:r>
              <a:rPr lang="fr-FR" dirty="0" smtClean="0"/>
              <a:t>2-</a:t>
            </a:r>
            <a:r>
              <a:rPr lang="fr-FR" b="1" dirty="0" smtClean="0"/>
              <a:t>Le problème de la recherche : </a:t>
            </a:r>
            <a:r>
              <a:rPr lang="fr-FR" dirty="0" smtClean="0"/>
              <a:t>que cherches-tu à mieux comprendre ou expliquer ?</a:t>
            </a:r>
          </a:p>
          <a:p>
            <a:r>
              <a:rPr lang="fr-FR" dirty="0" smtClean="0"/>
              <a:t>Exemple. Le chercheur veut faire le lien entre les conditions socioéducatives et la réussite scolaire des personnes handicapées</a:t>
            </a:r>
          </a:p>
          <a:p>
            <a:r>
              <a:rPr lang="fr-FR" dirty="0" smtClean="0"/>
              <a:t>3-</a:t>
            </a:r>
            <a:r>
              <a:rPr lang="fr-FR" b="1" dirty="0" smtClean="0"/>
              <a:t>La question de recherche. </a:t>
            </a:r>
            <a:r>
              <a:rPr lang="fr-FR" dirty="0" smtClean="0"/>
              <a:t>Le problème est posé sous forme de question ; à quelle question on veut répondre</a:t>
            </a:r>
          </a:p>
          <a:p>
            <a:r>
              <a:rPr lang="fr-FR" dirty="0" smtClean="0"/>
              <a:t>Exemple. Est-il possible que les enfants algériens réussissent leurs études lorsqu’ils sont handicapés moteurs ?</a:t>
            </a:r>
          </a:p>
          <a:p>
            <a:r>
              <a:rPr lang="fr-FR" dirty="0" smtClean="0"/>
              <a:t>4-</a:t>
            </a:r>
            <a:r>
              <a:rPr lang="fr-FR" b="1" dirty="0" smtClean="0"/>
              <a:t>L’hypothèse. </a:t>
            </a:r>
            <a:r>
              <a:rPr lang="fr-FR" dirty="0" smtClean="0"/>
              <a:t>Il s’agit d’un énoncé qui prédit les résultats et oriente la recherche, quels résultats prévois-tu obtenir ?</a:t>
            </a:r>
          </a:p>
          <a:p>
            <a:r>
              <a:rPr lang="fr-FR" dirty="0" smtClean="0"/>
              <a:t>Exemple. Les enfants handicapés réussissent moins leur scolarité s’ils sont de milieu défavorisé</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a:t>
            </a:r>
            <a:r>
              <a:rPr lang="fr-FR" dirty="0" smtClean="0"/>
              <a:t>formulation d’un problème de </a:t>
            </a:r>
            <a:r>
              <a:rPr lang="fr-FR" dirty="0" smtClean="0"/>
              <a:t>recherche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Choisir </a:t>
            </a:r>
            <a:r>
              <a:rPr lang="fr-FR" dirty="0" smtClean="0"/>
              <a:t>son sujet après avoir porté une réflexion par rapport à l’intérêt qu’il représente</a:t>
            </a:r>
            <a:r>
              <a:rPr lang="fr-FR" dirty="0" smtClean="0"/>
              <a:t>.</a:t>
            </a:r>
          </a:p>
          <a:p>
            <a:r>
              <a:rPr lang="fr-FR" dirty="0" smtClean="0"/>
              <a:t>Faire </a:t>
            </a:r>
            <a:r>
              <a:rPr lang="fr-FR" dirty="0" smtClean="0"/>
              <a:t>une recension de la documentation sur le sujet</a:t>
            </a:r>
            <a:r>
              <a:rPr lang="fr-FR" dirty="0" smtClean="0"/>
              <a:t>.</a:t>
            </a:r>
          </a:p>
          <a:p>
            <a:r>
              <a:rPr lang="fr-FR" dirty="0" smtClean="0"/>
              <a:t>Préciser </a:t>
            </a:r>
            <a:r>
              <a:rPr lang="fr-FR" dirty="0" smtClean="0"/>
              <a:t>le problème de recherche à l’aide de quatre </a:t>
            </a:r>
            <a:r>
              <a:rPr lang="fr-FR" dirty="0" smtClean="0"/>
              <a:t>questions: Pourquoi </a:t>
            </a:r>
            <a:r>
              <a:rPr lang="fr-FR" dirty="0" smtClean="0"/>
              <a:t>s’intéresser à ce sujet </a:t>
            </a:r>
            <a:r>
              <a:rPr lang="fr-FR" dirty="0" smtClean="0"/>
              <a:t>?,</a:t>
            </a:r>
            <a:r>
              <a:rPr lang="fr-FR" dirty="0" smtClean="0"/>
              <a:t> Quelle est la visée de cette </a:t>
            </a:r>
            <a:r>
              <a:rPr lang="fr-FR" dirty="0" smtClean="0"/>
              <a:t>recherche(descriptive</a:t>
            </a:r>
            <a:r>
              <a:rPr lang="fr-FR" dirty="0" smtClean="0"/>
              <a:t>, classificatrice, explicative ou </a:t>
            </a:r>
            <a:r>
              <a:rPr lang="fr-FR" dirty="0" smtClean="0"/>
              <a:t>compréhensive?, Qu’est </a:t>
            </a:r>
            <a:r>
              <a:rPr lang="fr-FR" dirty="0" smtClean="0"/>
              <a:t>ce qui est connu de ce sujet </a:t>
            </a:r>
            <a:r>
              <a:rPr lang="fr-FR" dirty="0" smtClean="0"/>
              <a:t>?,</a:t>
            </a:r>
            <a:r>
              <a:rPr lang="fr-FR" dirty="0" smtClean="0"/>
              <a:t> Quelle question de recherche poser?,</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a:t>
            </a:r>
            <a:r>
              <a:rPr lang="fr-FR" dirty="0" smtClean="0"/>
              <a:t>pérationnalisation </a:t>
            </a:r>
            <a:r>
              <a:rPr lang="fr-FR" dirty="0" smtClean="0"/>
              <a:t>de la R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C’est traduire </a:t>
            </a:r>
            <a:r>
              <a:rPr lang="fr-FR" dirty="0" smtClean="0"/>
              <a:t>les termes abstraits qui ont suivis la formulation du sujet en termes concrets qui vont en permettre l’observation en </a:t>
            </a:r>
            <a:r>
              <a:rPr lang="fr-FR" dirty="0" smtClean="0"/>
              <a:t>réalité. Pour ce faire il faut:</a:t>
            </a:r>
          </a:p>
          <a:p>
            <a:r>
              <a:rPr lang="fr-FR" dirty="0" smtClean="0"/>
              <a:t>1-Formuler une </a:t>
            </a:r>
            <a:r>
              <a:rPr lang="fr-FR" dirty="0" smtClean="0"/>
              <a:t>hypothèse ou un objectif de R ( l’hypothèse prédit et l’objectif annonce une </a:t>
            </a:r>
            <a:r>
              <a:rPr lang="fr-FR" dirty="0" smtClean="0"/>
              <a:t>intention</a:t>
            </a:r>
          </a:p>
          <a:p>
            <a:r>
              <a:rPr lang="fr-FR" dirty="0" smtClean="0"/>
              <a:t>2-</a:t>
            </a:r>
            <a:r>
              <a:rPr lang="fr-FR" dirty="0" smtClean="0"/>
              <a:t>définir </a:t>
            </a:r>
            <a:r>
              <a:rPr lang="fr-FR" b="1" dirty="0" smtClean="0"/>
              <a:t>les concepts</a:t>
            </a:r>
            <a:r>
              <a:rPr lang="fr-FR" dirty="0" smtClean="0"/>
              <a:t> compris dans l’hypothèse . </a:t>
            </a:r>
            <a:r>
              <a:rPr lang="fr-FR" dirty="0" smtClean="0"/>
              <a:t>3- La </a:t>
            </a:r>
            <a:r>
              <a:rPr lang="fr-FR" dirty="0" smtClean="0"/>
              <a:t>décomposition des concepts en </a:t>
            </a:r>
            <a:r>
              <a:rPr lang="fr-FR" b="1" dirty="0" smtClean="0"/>
              <a:t>dimension</a:t>
            </a:r>
            <a:r>
              <a:rPr lang="fr-FR" dirty="0" smtClean="0"/>
              <a:t>s reflétant des aspects de la </a:t>
            </a:r>
            <a:r>
              <a:rPr lang="fr-FR" dirty="0" smtClean="0"/>
              <a:t>réalité</a:t>
            </a:r>
          </a:p>
          <a:p>
            <a:r>
              <a:rPr lang="fr-FR" dirty="0" smtClean="0"/>
              <a:t>4- </a:t>
            </a:r>
            <a:r>
              <a:rPr lang="fr-FR" dirty="0" smtClean="0"/>
              <a:t>déterminer une </a:t>
            </a:r>
            <a:r>
              <a:rPr lang="fr-FR" dirty="0" smtClean="0"/>
              <a:t>série d’élément </a:t>
            </a:r>
            <a:r>
              <a:rPr lang="fr-FR" dirty="0" smtClean="0"/>
              <a:t>d’observation </a:t>
            </a:r>
            <a:r>
              <a:rPr lang="fr-FR" b="1" dirty="0" smtClean="0"/>
              <a:t>(indicateurs</a:t>
            </a:r>
            <a:r>
              <a:rPr lang="fr-FR" dirty="0" smtClean="0"/>
              <a:t>) </a:t>
            </a:r>
            <a:r>
              <a:rPr lang="fr-FR" dirty="0" smtClean="0"/>
              <a:t>rendent </a:t>
            </a:r>
            <a:r>
              <a:rPr lang="fr-FR" dirty="0" smtClean="0"/>
              <a:t>possible la vérification empirique </a:t>
            </a:r>
            <a:r>
              <a:rPr lang="fr-FR" dirty="0" smtClean="0"/>
              <a:t> en fonction du milieu observé</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Variables d’hypothèse</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b="1" dirty="0" smtClean="0"/>
              <a:t>La variable </a:t>
            </a:r>
            <a:r>
              <a:rPr lang="fr-FR" dirty="0" smtClean="0"/>
              <a:t>est le nom donné à un indicateur lorsqu’il peut prendre différentes valeurs </a:t>
            </a:r>
            <a:r>
              <a:rPr lang="fr-FR" dirty="0" err="1" smtClean="0"/>
              <a:t>càd</a:t>
            </a:r>
            <a:r>
              <a:rPr lang="fr-FR" dirty="0" smtClean="0"/>
              <a:t> lorsqu’il est </a:t>
            </a:r>
            <a:r>
              <a:rPr lang="fr-FR" dirty="0" smtClean="0"/>
              <a:t>mesurable</a:t>
            </a:r>
          </a:p>
          <a:p>
            <a:r>
              <a:rPr lang="fr-FR" dirty="0" smtClean="0"/>
              <a:t>L </a:t>
            </a:r>
            <a:r>
              <a:rPr lang="fr-FR" dirty="0" smtClean="0"/>
              <a:t>hypothèse </a:t>
            </a:r>
            <a:r>
              <a:rPr lang="fr-FR" dirty="0" smtClean="0"/>
              <a:t>bi variée </a:t>
            </a:r>
            <a:r>
              <a:rPr lang="fr-FR" dirty="0" smtClean="0"/>
              <a:t>établit une relation entre deux </a:t>
            </a:r>
            <a:r>
              <a:rPr lang="fr-FR" dirty="0" smtClean="0"/>
              <a:t>variables V indépendante, et la V dépendante</a:t>
            </a:r>
            <a:r>
              <a:rPr lang="fr-FR" dirty="0" smtClean="0"/>
              <a:t> </a:t>
            </a:r>
            <a:r>
              <a:rPr lang="fr-FR" dirty="0" smtClean="0"/>
              <a:t>qui subit </a:t>
            </a:r>
            <a:r>
              <a:rPr lang="fr-FR" dirty="0" smtClean="0"/>
              <a:t>l’effet de la première( Vi) , les deux variables forment le couple classique de la méthode expérimentale. L’expérimentateur fait varier la variable indépendante pour en observer l’effet sur la variable dépendante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229600" cy="1143000"/>
          </a:xfrm>
        </p:spPr>
        <p:txBody>
          <a:bodyPr>
            <a:normAutofit fontScale="90000"/>
          </a:bodyPr>
          <a:lstStyle/>
          <a:p>
            <a:r>
              <a:rPr lang="fr-FR" b="1" dirty="0" smtClean="0"/>
              <a:t>Deuxième étape de la recherche </a:t>
            </a:r>
            <a:r>
              <a:rPr lang="fr-FR" sz="3600" b="1" dirty="0" smtClean="0"/>
              <a:t>Choisir une méthode ou une technique</a:t>
            </a:r>
            <a:endParaRPr lang="fr-FR" sz="3600" b="1" dirty="0"/>
          </a:p>
        </p:txBody>
      </p:sp>
      <p:sp>
        <p:nvSpPr>
          <p:cNvPr id="3" name="Espace réservé du contenu 2"/>
          <p:cNvSpPr>
            <a:spLocks noGrp="1"/>
          </p:cNvSpPr>
          <p:nvPr>
            <p:ph idx="1"/>
          </p:nvPr>
        </p:nvSpPr>
        <p:spPr/>
        <p:txBody>
          <a:bodyPr/>
          <a:lstStyle/>
          <a:p>
            <a:pPr lvl="0"/>
            <a:r>
              <a:rPr lang="fr-FR" dirty="0" smtClean="0"/>
              <a:t>La méthode expérimentale</a:t>
            </a:r>
          </a:p>
          <a:p>
            <a:pPr lvl="0"/>
            <a:r>
              <a:rPr lang="fr-FR" sz="3200" dirty="0" smtClean="0"/>
              <a:t>La méthode historique</a:t>
            </a:r>
          </a:p>
          <a:p>
            <a:r>
              <a:rPr lang="fr-FR" sz="3200" dirty="0" smtClean="0"/>
              <a:t>Et la méthode d’enquête</a:t>
            </a:r>
          </a:p>
          <a:p>
            <a:pPr>
              <a:buNone/>
            </a:pPr>
            <a:r>
              <a:rPr lang="fr-FR" dirty="0" smtClean="0"/>
              <a:t>Techniques de R</a:t>
            </a:r>
          </a:p>
          <a:p>
            <a:r>
              <a:rPr lang="fr-FR" dirty="0" smtClean="0"/>
              <a:t>l’observation en situation, l’entrevue de recherche, le sondage ou le questionnaire, l’expérimentation, l’analyse de contenu et l’analyse statistique.</a:t>
            </a:r>
          </a:p>
          <a:p>
            <a:pPr lvl="0"/>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Choisir une méthode ou une </a:t>
            </a:r>
            <a:r>
              <a:rPr lang="fr-FR" b="1" dirty="0" smtClean="0"/>
              <a:t>technique ( la suite)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Méthode </a:t>
            </a:r>
            <a:r>
              <a:rPr lang="fr-FR" dirty="0" smtClean="0"/>
              <a:t>d’enquête permet de se renseigner sur une population à l’aide de divers moyes d’investigation</a:t>
            </a:r>
          </a:p>
          <a:p>
            <a:r>
              <a:rPr lang="fr-FR" dirty="0" smtClean="0"/>
              <a:t>L’investigation peut  être directe (quant on entre en contact avec les informateurs) ou indirecte (quand on accède aux productions d’informateurs)</a:t>
            </a:r>
          </a:p>
          <a:p>
            <a:r>
              <a:rPr lang="fr-FR" dirty="0" smtClean="0"/>
              <a:t>Elle peut se faire de façon directive, semi directive ou non directive en fonction du degré de liberté laissé aux participants à une recherche</a:t>
            </a:r>
            <a:endParaRPr lang="fr-FR" dirty="0"/>
          </a:p>
        </p:txBody>
      </p:sp>
      <p:sp>
        <p:nvSpPr>
          <p:cNvPr id="4" name="Rectangle 3"/>
          <p:cNvSpPr/>
          <p:nvPr/>
        </p:nvSpPr>
        <p:spPr>
          <a:xfrm>
            <a:off x="539552" y="1916832"/>
            <a:ext cx="7344816" cy="646331"/>
          </a:xfrm>
          <a:prstGeom prst="rect">
            <a:avLst/>
          </a:prstGeom>
        </p:spPr>
        <p:txBody>
          <a:bodyPr wrap="square">
            <a:spAutoFit/>
          </a:bodyPr>
          <a:lstStyle/>
          <a:p>
            <a:endParaRPr lang="fr-FR" dirty="0" smtClean="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Eléments à prendre en considération dans le choix de M/ T</a:t>
            </a: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Vérifiez si la M est applicable, appropriée, valable, fiable, pertinente, économique et opportune </a:t>
            </a:r>
          </a:p>
          <a:p>
            <a:r>
              <a:rPr lang="fr-FR" dirty="0" smtClean="0"/>
              <a:t>Si vs utilisez une série de M vérifiez qu’ elles sont complémentaires</a:t>
            </a:r>
          </a:p>
          <a:p>
            <a:r>
              <a:rPr lang="fr-FR" dirty="0" smtClean="0"/>
              <a:t>Déterminez les tâches à accomplir et s il vous faut une méthode pour recueillir, regrouper, analyser, ou faire la synthèse des informations.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Concepts de base</a:t>
            </a:r>
            <a:endParaRPr lang="fr-FR" b="1" dirty="0"/>
          </a:p>
        </p:txBody>
      </p:sp>
      <p:sp>
        <p:nvSpPr>
          <p:cNvPr id="3" name="Espace réservé du contenu 2"/>
          <p:cNvSpPr>
            <a:spLocks noGrp="1"/>
          </p:cNvSpPr>
          <p:nvPr>
            <p:ph idx="1"/>
          </p:nvPr>
        </p:nvSpPr>
        <p:spPr/>
        <p:txBody>
          <a:bodyPr/>
          <a:lstStyle/>
          <a:p>
            <a:r>
              <a:rPr lang="fr-FR" b="1" dirty="0" smtClean="0"/>
              <a:t>Science</a:t>
            </a:r>
            <a:r>
              <a:rPr lang="fr-FR" dirty="0" smtClean="0"/>
              <a:t>: ensemble  cohérent de connaissances scientifiques (CS) vérifiables dans le réel </a:t>
            </a:r>
          </a:p>
          <a:p>
            <a:r>
              <a:rPr lang="fr-FR" b="1" dirty="0" smtClean="0"/>
              <a:t>C S</a:t>
            </a:r>
            <a:r>
              <a:rPr lang="fr-FR" dirty="0" smtClean="0"/>
              <a:t>: un type de savoir en développement continuel provenant de l’étude et de la vérification de phénomènes</a:t>
            </a:r>
          </a:p>
          <a:p>
            <a:r>
              <a:rPr lang="fr-FR" b="1" dirty="0" smtClean="0"/>
              <a:t>Phénomènes</a:t>
            </a:r>
            <a:r>
              <a:rPr lang="fr-FR" dirty="0" smtClean="0"/>
              <a:t> (P): faits perçus (in)directement par les sens et sur lesquels porte la CS</a:t>
            </a:r>
          </a:p>
          <a:p>
            <a:r>
              <a:rPr lang="fr-FR" b="1" dirty="0" smtClean="0"/>
              <a:t>Expérience</a:t>
            </a:r>
            <a:r>
              <a:rPr lang="fr-FR" dirty="0" smtClean="0"/>
              <a:t>: fait de provoquer P pour étude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Concepts de base (suite)</a:t>
            </a:r>
            <a:endParaRPr lang="fr-FR" b="1" dirty="0"/>
          </a:p>
        </p:txBody>
      </p:sp>
      <p:sp>
        <p:nvSpPr>
          <p:cNvPr id="3" name="Espace réservé du contenu 2"/>
          <p:cNvSpPr>
            <a:spLocks noGrp="1"/>
          </p:cNvSpPr>
          <p:nvPr>
            <p:ph idx="1"/>
          </p:nvPr>
        </p:nvSpPr>
        <p:spPr/>
        <p:txBody>
          <a:bodyPr>
            <a:normAutofit fontScale="70000" lnSpcReduction="20000"/>
          </a:bodyPr>
          <a:lstStyle/>
          <a:p>
            <a:pPr algn="just"/>
            <a:r>
              <a:rPr lang="fr-FR" b="1" dirty="0" smtClean="0"/>
              <a:t>L’information </a:t>
            </a:r>
            <a:r>
              <a:rPr lang="fr-FR" b="1" dirty="0" smtClean="0"/>
              <a:t>scientifique(S) </a:t>
            </a:r>
            <a:r>
              <a:rPr lang="fr-FR" dirty="0" smtClean="0"/>
              <a:t>est </a:t>
            </a:r>
            <a:r>
              <a:rPr lang="fr-FR" dirty="0" smtClean="0"/>
              <a:t>l’ensemble des données produites, testées, acceptées, reconnues par la communauté scientifique </a:t>
            </a:r>
            <a:r>
              <a:rPr lang="fr-FR" dirty="0" smtClean="0"/>
              <a:t>internationale</a:t>
            </a:r>
          </a:p>
          <a:p>
            <a:pPr algn="just"/>
            <a:endParaRPr lang="fr-FR" dirty="0" smtClean="0"/>
          </a:p>
          <a:p>
            <a:r>
              <a:rPr lang="fr-FR" b="1" dirty="0" smtClean="0"/>
              <a:t>Recherche </a:t>
            </a:r>
            <a:r>
              <a:rPr lang="fr-FR" b="1" dirty="0" smtClean="0"/>
              <a:t>scientifique (RS)</a:t>
            </a:r>
            <a:r>
              <a:rPr lang="fr-FR" b="1" dirty="0" smtClean="0"/>
              <a:t>: </a:t>
            </a:r>
            <a:r>
              <a:rPr lang="fr-FR" dirty="0" smtClean="0"/>
              <a:t>étude en S de la nature ou en S humaines selon une démarche </a:t>
            </a:r>
            <a:r>
              <a:rPr lang="fr-FR" dirty="0" smtClean="0"/>
              <a:t>scientifique, c’est 1 </a:t>
            </a:r>
            <a:r>
              <a:rPr lang="fr-FR" dirty="0" smtClean="0"/>
              <a:t>processus de collecte et d’analyse de données dans le but de répondre à un problème de recherche déterminé</a:t>
            </a:r>
            <a:endParaRPr lang="fr-FR" dirty="0" smtClean="0"/>
          </a:p>
          <a:p>
            <a:endParaRPr lang="fr-FR" dirty="0" smtClean="0"/>
          </a:p>
          <a:p>
            <a:r>
              <a:rPr lang="fr-FR" b="1" dirty="0" smtClean="0"/>
              <a:t>Méthode scientifique</a:t>
            </a:r>
            <a:r>
              <a:rPr lang="fr-FR" dirty="0" smtClean="0"/>
              <a:t>: ensemble de règles régissant le processus de le R</a:t>
            </a:r>
          </a:p>
          <a:p>
            <a:endParaRPr lang="fr-FR" b="1" dirty="0" smtClean="0"/>
          </a:p>
          <a:p>
            <a:r>
              <a:rPr lang="fr-FR" b="1" dirty="0" smtClean="0"/>
              <a:t>Méthodologie: </a:t>
            </a:r>
            <a:r>
              <a:rPr lang="fr-FR" dirty="0" smtClean="0"/>
              <a:t>ensemble des M&amp;des T orientant l’élaboration d’une R et qui guide la démarche scientifique</a:t>
            </a:r>
          </a:p>
          <a:p>
            <a:endParaRPr lang="fr-FR" dirty="0" smtClean="0"/>
          </a:p>
          <a:p>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Secteurs de la RS</a:t>
            </a:r>
            <a:endParaRPr lang="fr-FR" b="1" dirty="0"/>
          </a:p>
        </p:txBody>
      </p:sp>
      <p:sp>
        <p:nvSpPr>
          <p:cNvPr id="3" name="Espace réservé du contenu 2"/>
          <p:cNvSpPr>
            <a:spLocks noGrp="1"/>
          </p:cNvSpPr>
          <p:nvPr>
            <p:ph idx="1"/>
          </p:nvPr>
        </p:nvSpPr>
        <p:spPr/>
        <p:txBody>
          <a:bodyPr/>
          <a:lstStyle/>
          <a:p>
            <a:r>
              <a:rPr lang="fr-FR" b="1" dirty="0" smtClean="0"/>
              <a:t>R en science de la nature </a:t>
            </a:r>
            <a:r>
              <a:rPr lang="fr-FR" dirty="0" smtClean="0"/>
              <a:t>:R orientée vers l’univers physique et celui des organismes vivants. Les disciplines concernées : la biologie, l’astronomie, la géologie, et l’astrophysique, la biochimie (par jumelage)</a:t>
            </a:r>
          </a:p>
          <a:p>
            <a:r>
              <a:rPr lang="fr-FR" b="1" dirty="0" smtClean="0"/>
              <a:t>R en sciences humaines </a:t>
            </a:r>
            <a:r>
              <a:rPr lang="fr-FR" dirty="0" smtClean="0"/>
              <a:t>ayant l’être humain comme objet d’étude afin de comprendre l’être humain et la signification de ses actes.</a:t>
            </a:r>
          </a:p>
          <a:p>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Pourquoi faire une RS?</a:t>
            </a:r>
            <a:endParaRPr lang="fr-FR" b="1" dirty="0"/>
          </a:p>
        </p:txBody>
      </p:sp>
      <p:sp>
        <p:nvSpPr>
          <p:cNvPr id="3" name="Espace réservé du contenu 2"/>
          <p:cNvSpPr>
            <a:spLocks noGrp="1"/>
          </p:cNvSpPr>
          <p:nvPr>
            <p:ph idx="1"/>
          </p:nvPr>
        </p:nvSpPr>
        <p:spPr>
          <a:xfrm>
            <a:off x="457200" y="1196752"/>
            <a:ext cx="8229600" cy="4929411"/>
          </a:xfrm>
        </p:spPr>
        <p:txBody>
          <a:bodyPr>
            <a:normAutofit fontScale="25000" lnSpcReduction="20000"/>
          </a:bodyPr>
          <a:lstStyle/>
          <a:p>
            <a:pPr>
              <a:buNone/>
            </a:pPr>
            <a:endParaRPr lang="fr-FR" sz="8000" dirty="0" smtClean="0"/>
          </a:p>
          <a:p>
            <a:pPr algn="just">
              <a:lnSpc>
                <a:spcPct val="170000"/>
              </a:lnSpc>
            </a:pPr>
            <a:r>
              <a:rPr lang="fr-FR" sz="9600" dirty="0" smtClean="0"/>
              <a:t>Faire </a:t>
            </a:r>
            <a:r>
              <a:rPr lang="fr-FR" sz="9600" dirty="0" smtClean="0"/>
              <a:t>avancer la science </a:t>
            </a:r>
          </a:p>
          <a:p>
            <a:pPr algn="just">
              <a:lnSpc>
                <a:spcPct val="170000"/>
              </a:lnSpc>
            </a:pPr>
            <a:r>
              <a:rPr lang="fr-FR" sz="9600" dirty="0" smtClean="0"/>
              <a:t>Connaitre les causes/effets d’occurrences actuelles ou qui se sont produites dans le passé</a:t>
            </a:r>
          </a:p>
          <a:p>
            <a:pPr algn="just">
              <a:lnSpc>
                <a:spcPct val="170000"/>
              </a:lnSpc>
            </a:pPr>
            <a:r>
              <a:rPr lang="fr-FR" sz="9600" dirty="0" smtClean="0"/>
              <a:t>Expliquer des évènements présents ou à anticiper des évènements futurs</a:t>
            </a:r>
          </a:p>
          <a:p>
            <a:pPr algn="just">
              <a:lnSpc>
                <a:spcPct val="170000"/>
              </a:lnSpc>
            </a:pPr>
            <a:r>
              <a:rPr lang="fr-FR" sz="9600" dirty="0" smtClean="0"/>
              <a:t>Raffiner les découvertes précédentes (apporter des améliorations à des </a:t>
            </a:r>
            <a:r>
              <a:rPr lang="fr-FR" sz="9600" dirty="0" err="1" smtClean="0"/>
              <a:t>prb</a:t>
            </a:r>
            <a:r>
              <a:rPr lang="fr-FR" sz="9600" dirty="0" smtClean="0"/>
              <a:t> complexes) </a:t>
            </a:r>
          </a:p>
          <a:p>
            <a:pPr algn="just">
              <a:lnSpc>
                <a:spcPct val="170000"/>
              </a:lnSpc>
            </a:pPr>
            <a:r>
              <a:rPr lang="fr-FR" sz="9600" dirty="0" smtClean="0"/>
              <a:t>Les contester et en proposer de nouvelles interprétations  </a:t>
            </a:r>
          </a:p>
          <a:p>
            <a:pPr>
              <a:buNone/>
            </a:pPr>
            <a:endParaRPr lang="fr-F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Comment y procéder?</a:t>
            </a:r>
            <a:endParaRPr lang="fr-FR" b="1" dirty="0"/>
          </a:p>
        </p:txBody>
      </p:sp>
      <p:sp>
        <p:nvSpPr>
          <p:cNvPr id="3" name="Espace réservé du contenu 2"/>
          <p:cNvSpPr>
            <a:spLocks noGrp="1"/>
          </p:cNvSpPr>
          <p:nvPr>
            <p:ph idx="1"/>
          </p:nvPr>
        </p:nvSpPr>
        <p:spPr/>
        <p:txBody>
          <a:bodyPr>
            <a:noAutofit/>
          </a:bodyPr>
          <a:lstStyle/>
          <a:p>
            <a:pPr>
              <a:buNone/>
            </a:pPr>
            <a:r>
              <a:rPr lang="fr-FR" sz="2400" dirty="0" smtClean="0"/>
              <a:t>La RS exige </a:t>
            </a:r>
          </a:p>
          <a:p>
            <a:r>
              <a:rPr lang="fr-FR" sz="2400" dirty="0" smtClean="0"/>
              <a:t>des règles : une éthique scientifique étant un ensemble de principes ou devoirs moraux liés à la conduite d’une R</a:t>
            </a:r>
          </a:p>
          <a:p>
            <a:r>
              <a:rPr lang="fr-FR" sz="2400" dirty="0" smtClean="0"/>
              <a:t>Une méthodologie</a:t>
            </a:r>
          </a:p>
          <a:p>
            <a:pPr lvl="8"/>
            <a:endParaRPr lang="fr-FR" sz="2400" dirty="0" smtClean="0"/>
          </a:p>
          <a:p>
            <a:r>
              <a:rPr lang="fr-FR" sz="2400" dirty="0" smtClean="0"/>
              <a:t>Des étapes à suivre dans l’ordre</a:t>
            </a:r>
          </a:p>
          <a:p>
            <a:pPr marL="342900" lvl="8" indent="-342900"/>
            <a:r>
              <a:rPr lang="fr-FR" sz="2400" dirty="0" smtClean="0"/>
              <a:t>1-Définition du problème</a:t>
            </a:r>
          </a:p>
          <a:p>
            <a:pPr marL="342900" lvl="8" indent="-342900"/>
            <a:r>
              <a:rPr lang="fr-FR" sz="2400" dirty="0" smtClean="0"/>
              <a:t>2-Construction de la méthodologie</a:t>
            </a:r>
          </a:p>
          <a:p>
            <a:pPr marL="342900" lvl="8" indent="-342900"/>
            <a:r>
              <a:rPr lang="fr-FR" sz="2400" dirty="0" smtClean="0"/>
              <a:t>3-Collecte des données</a:t>
            </a:r>
          </a:p>
          <a:p>
            <a:pPr marL="342900" lvl="8" indent="-342900"/>
            <a:r>
              <a:rPr lang="fr-FR" sz="2400" dirty="0" smtClean="0"/>
              <a:t>4-Analyse et interprétation des données (observables)</a:t>
            </a:r>
          </a:p>
          <a:p>
            <a:pPr>
              <a:buNone/>
            </a:pPr>
            <a:endParaRPr lang="fr-FR"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Données &amp; documents</a:t>
            </a:r>
            <a:endParaRPr lang="fr-FR" b="1" dirty="0"/>
          </a:p>
        </p:txBody>
      </p:sp>
      <p:sp>
        <p:nvSpPr>
          <p:cNvPr id="3" name="Espace réservé du contenu 2"/>
          <p:cNvSpPr>
            <a:spLocks noGrp="1"/>
          </p:cNvSpPr>
          <p:nvPr>
            <p:ph idx="1"/>
          </p:nvPr>
        </p:nvSpPr>
        <p:spPr/>
        <p:txBody>
          <a:bodyPr/>
          <a:lstStyle/>
          <a:p>
            <a:r>
              <a:rPr lang="fr-FR" dirty="0" smtClean="0"/>
              <a:t>Les données collectés au travers des documents étant constitués d’informations inscrite sur un </a:t>
            </a:r>
            <a:r>
              <a:rPr lang="fr-FR" dirty="0" smtClean="0"/>
              <a:t>support (document)</a:t>
            </a:r>
            <a:endParaRPr lang="fr-FR" dirty="0" smtClean="0"/>
          </a:p>
          <a:p>
            <a:r>
              <a:rPr lang="fr-FR" dirty="0" smtClean="0"/>
              <a:t> Les données collectées doivent faire l’objet d’une analyse scientifique, pour évaluer leur </a:t>
            </a:r>
            <a:r>
              <a:rPr lang="fr-FR" dirty="0" smtClean="0"/>
              <a:t>authenticité  et </a:t>
            </a:r>
            <a:r>
              <a:rPr lang="fr-FR" dirty="0" smtClean="0"/>
              <a:t>leur précision</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Typologie des documents</a:t>
            </a:r>
            <a:br>
              <a:rPr lang="fr-FR" b="1"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lvl="0" hangingPunct="0"/>
            <a:r>
              <a:rPr lang="fr-FR" dirty="0" smtClean="0"/>
              <a:t>Documents visuels : graphique (forme, dessin), iconographique (photo, diapo).</a:t>
            </a:r>
          </a:p>
          <a:p>
            <a:pPr lvl="0" hangingPunct="0"/>
            <a:r>
              <a:rPr lang="fr-FR" dirty="0" smtClean="0"/>
              <a:t>Documents sonores : disque, bande magnétique</a:t>
            </a:r>
          </a:p>
          <a:p>
            <a:pPr lvl="0" hangingPunct="0"/>
            <a:r>
              <a:rPr lang="fr-FR" dirty="0" smtClean="0"/>
              <a:t>Documents tactiles : brailles, ustensile de l'archéologue</a:t>
            </a:r>
          </a:p>
          <a:p>
            <a:pPr lvl="0" hangingPunct="0"/>
            <a:r>
              <a:rPr lang="fr-FR" dirty="0" smtClean="0"/>
              <a:t>Documents codés (nécessitant mat de lecture) : carte perforée, optique…</a:t>
            </a:r>
          </a:p>
          <a:p>
            <a:pPr lvl="0" hangingPunct="0"/>
            <a:r>
              <a:rPr lang="fr-FR" dirty="0" smtClean="0"/>
              <a:t>Documents à multiples dimensions: audiovisuel, multimédia.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Critères des documents</a:t>
            </a:r>
            <a:endParaRPr lang="fr-FR" b="1" dirty="0"/>
          </a:p>
        </p:txBody>
      </p:sp>
      <p:sp>
        <p:nvSpPr>
          <p:cNvPr id="3" name="Espace réservé du contenu 2"/>
          <p:cNvSpPr>
            <a:spLocks noGrp="1"/>
          </p:cNvSpPr>
          <p:nvPr>
            <p:ph idx="1"/>
          </p:nvPr>
        </p:nvSpPr>
        <p:spPr/>
        <p:txBody>
          <a:bodyPr/>
          <a:lstStyle/>
          <a:p>
            <a:pPr>
              <a:buNone/>
            </a:pPr>
            <a:r>
              <a:rPr lang="fr-FR" dirty="0" smtClean="0"/>
              <a:t>Un document doit être :</a:t>
            </a:r>
          </a:p>
          <a:p>
            <a:pPr lvl="0" fontAlgn="base" hangingPunct="0"/>
            <a:r>
              <a:rPr lang="fr-FR" dirty="0" smtClean="0"/>
              <a:t>Authentique : Source identifiable, auteur.</a:t>
            </a:r>
          </a:p>
          <a:p>
            <a:pPr lvl="0" fontAlgn="base" hangingPunct="0"/>
            <a:r>
              <a:rPr lang="fr-FR" dirty="0" smtClean="0"/>
              <a:t>Fiable/Véritable : Attention aux faux, la manipulation.</a:t>
            </a:r>
          </a:p>
          <a:p>
            <a:pPr lvl="0" fontAlgn="base" hangingPunct="0"/>
            <a:r>
              <a:rPr lang="fr-FR" dirty="0" smtClean="0"/>
              <a:t>Localisable/Consultable : accessible, diffusion.</a:t>
            </a:r>
          </a:p>
          <a:p>
            <a:pPr lvl="0" fontAlgn="base" hangingPunct="0"/>
            <a:r>
              <a:rPr lang="fr-FR" dirty="0" smtClean="0"/>
              <a:t>Actuel : information actualisé.</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992</Words>
  <Application>Microsoft Office PowerPoint</Application>
  <PresentationFormat>Affichage à l'écran (4:3)</PresentationFormat>
  <Paragraphs>87</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Objectifs du cours du 1er semestre 1- Les concepts de base sous-tendant la recherche scientifique   2- La recherche: pourquoi faire? 3- Mettre le point sur   Ses différents types &amp;ses différentes étapes  </vt:lpstr>
      <vt:lpstr>Concepts de base</vt:lpstr>
      <vt:lpstr>Concepts de base (suite)</vt:lpstr>
      <vt:lpstr>Secteurs de la RS</vt:lpstr>
      <vt:lpstr>Pourquoi faire une RS?</vt:lpstr>
      <vt:lpstr>Comment y procéder?</vt:lpstr>
      <vt:lpstr>Données &amp; documents</vt:lpstr>
      <vt:lpstr>Typologie des documents </vt:lpstr>
      <vt:lpstr>Critères des documents</vt:lpstr>
      <vt:lpstr> Les étapes de la R à suivre dans l’ordre </vt:lpstr>
      <vt:lpstr>La problématique comprend : </vt:lpstr>
      <vt:lpstr>La formulation d’un problème de recherche</vt:lpstr>
      <vt:lpstr>Opérationnalisation de la R </vt:lpstr>
      <vt:lpstr>Variables d’hypothèse</vt:lpstr>
      <vt:lpstr>Deuxième étape de la recherche Choisir une méthode ou une technique</vt:lpstr>
      <vt:lpstr>Choisir une méthode ou une technique ( la suite)</vt:lpstr>
      <vt:lpstr>Eléments à prendre en considération dans le choix de M/ 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objectifs du cours  - Rappel des concepts de base sous-tendant la recherche scientifique</dc:title>
  <dc:creator>Home</dc:creator>
  <cp:lastModifiedBy>USER</cp:lastModifiedBy>
  <cp:revision>73</cp:revision>
  <dcterms:created xsi:type="dcterms:W3CDTF">2019-11-27T16:29:06Z</dcterms:created>
  <dcterms:modified xsi:type="dcterms:W3CDTF">2020-03-19T13:36:37Z</dcterms:modified>
</cp:coreProperties>
</file>