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8BD171-A196-4930-A6D0-917DE26F9498}" type="datetimeFigureOut">
              <a:rPr lang="fr-FR" smtClean="0"/>
              <a:t>09/04/2020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77BE68-940E-44FC-A08A-1C001F9E3A99}" type="slidenum">
              <a:rPr lang="fr-FR" smtClean="0"/>
              <a:t>‹N°›</a:t>
            </a:fld>
            <a:endParaRPr lang="fr-FR"/>
          </a:p>
        </p:txBody>
      </p:sp>
    </p:spTree>
    <p:extLst>
      <p:ext uri="{BB962C8B-B14F-4D97-AF65-F5344CB8AC3E}">
        <p14:creationId xmlns:p14="http://schemas.microsoft.com/office/powerpoint/2010/main" val="299035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D77BE68-940E-44FC-A08A-1C001F9E3A99}" type="slidenum">
              <a:rPr lang="fr-FR" smtClean="0"/>
              <a:t>1</a:t>
            </a:fld>
            <a:endParaRPr lang="fr-FR"/>
          </a:p>
        </p:txBody>
      </p:sp>
    </p:spTree>
    <p:extLst>
      <p:ext uri="{BB962C8B-B14F-4D97-AF65-F5344CB8AC3E}">
        <p14:creationId xmlns:p14="http://schemas.microsoft.com/office/powerpoint/2010/main" val="1234221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5F131985-FC83-4D8B-AD41-83D5B202B449}" type="datetime1">
              <a:rPr lang="fr-FR" smtClean="0"/>
              <a:t>09/04/2020</a:t>
            </a:fld>
            <a:endParaRPr lang="fr-FR"/>
          </a:p>
        </p:txBody>
      </p:sp>
      <p:sp>
        <p:nvSpPr>
          <p:cNvPr id="5" name="Footer Placeholder 4"/>
          <p:cNvSpPr>
            <a:spLocks noGrp="1"/>
          </p:cNvSpPr>
          <p:nvPr>
            <p:ph type="ftr" sz="quarter" idx="11"/>
          </p:nvPr>
        </p:nvSpPr>
        <p:spPr/>
        <p:txBody>
          <a:bodyPr/>
          <a:lstStyle/>
          <a:p>
            <a:r>
              <a:rPr lang="fr-FR" smtClean="0"/>
              <a:t>Cours d'initiation à la linguistique L1 Enseignante:Chebah</a:t>
            </a:r>
            <a:endParaRPr lang="fr-FR"/>
          </a:p>
        </p:txBody>
      </p:sp>
      <p:sp>
        <p:nvSpPr>
          <p:cNvPr id="6" name="Slide Number Placeholder 5"/>
          <p:cNvSpPr>
            <a:spLocks noGrp="1"/>
          </p:cNvSpPr>
          <p:nvPr>
            <p:ph type="sldNum" sz="quarter" idx="12"/>
          </p:nvPr>
        </p:nvSpPr>
        <p:spPr/>
        <p:txBody>
          <a:bodyPr/>
          <a:lstStyle/>
          <a:p>
            <a:fld id="{1B63A561-14B9-4039-B1F0-F64EF670135C}" type="slidenum">
              <a:rPr lang="fr-FR" smtClean="0"/>
              <a:t>‹N°›</a:t>
            </a:fld>
            <a:endParaRPr lang="fr-FR"/>
          </a:p>
        </p:txBody>
      </p:sp>
    </p:spTree>
    <p:extLst>
      <p:ext uri="{BB962C8B-B14F-4D97-AF65-F5344CB8AC3E}">
        <p14:creationId xmlns:p14="http://schemas.microsoft.com/office/powerpoint/2010/main" val="2114572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3395E93-2E27-4E9D-B876-85EE40A1D42B}" type="datetime1">
              <a:rPr lang="fr-FR" smtClean="0"/>
              <a:t>09/04/2020</a:t>
            </a:fld>
            <a:endParaRPr lang="fr-FR"/>
          </a:p>
        </p:txBody>
      </p:sp>
      <p:sp>
        <p:nvSpPr>
          <p:cNvPr id="5" name="Footer Placeholder 4"/>
          <p:cNvSpPr>
            <a:spLocks noGrp="1"/>
          </p:cNvSpPr>
          <p:nvPr>
            <p:ph type="ftr" sz="quarter" idx="11"/>
          </p:nvPr>
        </p:nvSpPr>
        <p:spPr/>
        <p:txBody>
          <a:bodyPr/>
          <a:lstStyle/>
          <a:p>
            <a:r>
              <a:rPr lang="fr-FR" smtClean="0"/>
              <a:t>Cours d'initiation à la linguistique L1 Enseignante:Chebah</a:t>
            </a:r>
            <a:endParaRPr lang="fr-FR"/>
          </a:p>
        </p:txBody>
      </p:sp>
      <p:sp>
        <p:nvSpPr>
          <p:cNvPr id="6" name="Slide Number Placeholder 5"/>
          <p:cNvSpPr>
            <a:spLocks noGrp="1"/>
          </p:cNvSpPr>
          <p:nvPr>
            <p:ph type="sldNum" sz="quarter" idx="12"/>
          </p:nvPr>
        </p:nvSpPr>
        <p:spPr/>
        <p:txBody>
          <a:bodyPr/>
          <a:lstStyle/>
          <a:p>
            <a:fld id="{1B63A561-14B9-4039-B1F0-F64EF670135C}" type="slidenum">
              <a:rPr lang="fr-FR" smtClean="0"/>
              <a:t>‹N°›</a:t>
            </a:fld>
            <a:endParaRPr lang="fr-FR"/>
          </a:p>
        </p:txBody>
      </p:sp>
    </p:spTree>
    <p:extLst>
      <p:ext uri="{BB962C8B-B14F-4D97-AF65-F5344CB8AC3E}">
        <p14:creationId xmlns:p14="http://schemas.microsoft.com/office/powerpoint/2010/main" val="30814074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3395E93-2E27-4E9D-B876-85EE40A1D42B}" type="datetime1">
              <a:rPr lang="fr-FR" smtClean="0"/>
              <a:t>09/04/2020</a:t>
            </a:fld>
            <a:endParaRPr lang="fr-FR"/>
          </a:p>
        </p:txBody>
      </p:sp>
      <p:sp>
        <p:nvSpPr>
          <p:cNvPr id="5" name="Footer Placeholder 4"/>
          <p:cNvSpPr>
            <a:spLocks noGrp="1"/>
          </p:cNvSpPr>
          <p:nvPr>
            <p:ph type="ftr" sz="quarter" idx="11"/>
          </p:nvPr>
        </p:nvSpPr>
        <p:spPr/>
        <p:txBody>
          <a:bodyPr/>
          <a:lstStyle/>
          <a:p>
            <a:r>
              <a:rPr lang="fr-FR" smtClean="0"/>
              <a:t>Cours d'initiation à la linguistique L1 Enseignante:Chebah</a:t>
            </a:r>
            <a:endParaRPr lang="fr-FR"/>
          </a:p>
        </p:txBody>
      </p:sp>
      <p:sp>
        <p:nvSpPr>
          <p:cNvPr id="6" name="Slide Number Placeholder 5"/>
          <p:cNvSpPr>
            <a:spLocks noGrp="1"/>
          </p:cNvSpPr>
          <p:nvPr>
            <p:ph type="sldNum" sz="quarter" idx="12"/>
          </p:nvPr>
        </p:nvSpPr>
        <p:spPr/>
        <p:txBody>
          <a:bodyPr/>
          <a:lstStyle/>
          <a:p>
            <a:fld id="{1B63A561-14B9-4039-B1F0-F64EF670135C}"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39636703"/>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3395E93-2E27-4E9D-B876-85EE40A1D42B}" type="datetime1">
              <a:rPr lang="fr-FR" smtClean="0"/>
              <a:t>09/04/2020</a:t>
            </a:fld>
            <a:endParaRPr lang="fr-FR"/>
          </a:p>
        </p:txBody>
      </p:sp>
      <p:sp>
        <p:nvSpPr>
          <p:cNvPr id="5" name="Footer Placeholder 4"/>
          <p:cNvSpPr>
            <a:spLocks noGrp="1"/>
          </p:cNvSpPr>
          <p:nvPr>
            <p:ph type="ftr" sz="quarter" idx="11"/>
          </p:nvPr>
        </p:nvSpPr>
        <p:spPr/>
        <p:txBody>
          <a:bodyPr/>
          <a:lstStyle/>
          <a:p>
            <a:r>
              <a:rPr lang="fr-FR" smtClean="0"/>
              <a:t>Cours d'initiation à la linguistique L1 Enseignante:Chebah</a:t>
            </a:r>
            <a:endParaRPr lang="fr-FR"/>
          </a:p>
        </p:txBody>
      </p:sp>
      <p:sp>
        <p:nvSpPr>
          <p:cNvPr id="6" name="Slide Number Placeholder 5"/>
          <p:cNvSpPr>
            <a:spLocks noGrp="1"/>
          </p:cNvSpPr>
          <p:nvPr>
            <p:ph type="sldNum" sz="quarter" idx="12"/>
          </p:nvPr>
        </p:nvSpPr>
        <p:spPr/>
        <p:txBody>
          <a:bodyPr/>
          <a:lstStyle/>
          <a:p>
            <a:fld id="{1B63A561-14B9-4039-B1F0-F64EF670135C}" type="slidenum">
              <a:rPr lang="fr-FR" smtClean="0"/>
              <a:t>‹N°›</a:t>
            </a:fld>
            <a:endParaRPr lang="fr-FR"/>
          </a:p>
        </p:txBody>
      </p:sp>
    </p:spTree>
    <p:extLst>
      <p:ext uri="{BB962C8B-B14F-4D97-AF65-F5344CB8AC3E}">
        <p14:creationId xmlns:p14="http://schemas.microsoft.com/office/powerpoint/2010/main" val="462473185"/>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3395E93-2E27-4E9D-B876-85EE40A1D42B}" type="datetime1">
              <a:rPr lang="fr-FR" smtClean="0"/>
              <a:t>09/04/2020</a:t>
            </a:fld>
            <a:endParaRPr lang="fr-FR"/>
          </a:p>
        </p:txBody>
      </p:sp>
      <p:sp>
        <p:nvSpPr>
          <p:cNvPr id="5" name="Footer Placeholder 4"/>
          <p:cNvSpPr>
            <a:spLocks noGrp="1"/>
          </p:cNvSpPr>
          <p:nvPr>
            <p:ph type="ftr" sz="quarter" idx="11"/>
          </p:nvPr>
        </p:nvSpPr>
        <p:spPr/>
        <p:txBody>
          <a:bodyPr/>
          <a:lstStyle/>
          <a:p>
            <a:r>
              <a:rPr lang="fr-FR" smtClean="0"/>
              <a:t>Cours d'initiation à la linguistique L1 Enseignante:Chebah</a:t>
            </a:r>
            <a:endParaRPr lang="fr-FR"/>
          </a:p>
        </p:txBody>
      </p:sp>
      <p:sp>
        <p:nvSpPr>
          <p:cNvPr id="6" name="Slide Number Placeholder 5"/>
          <p:cNvSpPr>
            <a:spLocks noGrp="1"/>
          </p:cNvSpPr>
          <p:nvPr>
            <p:ph type="sldNum" sz="quarter" idx="12"/>
          </p:nvPr>
        </p:nvSpPr>
        <p:spPr/>
        <p:txBody>
          <a:bodyPr/>
          <a:lstStyle/>
          <a:p>
            <a:fld id="{1B63A561-14B9-4039-B1F0-F64EF670135C}"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587364"/>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3395E93-2E27-4E9D-B876-85EE40A1D42B}" type="datetime1">
              <a:rPr lang="fr-FR" smtClean="0"/>
              <a:t>09/04/2020</a:t>
            </a:fld>
            <a:endParaRPr lang="fr-FR"/>
          </a:p>
        </p:txBody>
      </p:sp>
      <p:sp>
        <p:nvSpPr>
          <p:cNvPr id="5" name="Footer Placeholder 4"/>
          <p:cNvSpPr>
            <a:spLocks noGrp="1"/>
          </p:cNvSpPr>
          <p:nvPr>
            <p:ph type="ftr" sz="quarter" idx="11"/>
          </p:nvPr>
        </p:nvSpPr>
        <p:spPr/>
        <p:txBody>
          <a:bodyPr/>
          <a:lstStyle/>
          <a:p>
            <a:r>
              <a:rPr lang="fr-FR" smtClean="0"/>
              <a:t>Cours d'initiation à la linguistique L1 Enseignante:Chebah</a:t>
            </a:r>
            <a:endParaRPr lang="fr-FR"/>
          </a:p>
        </p:txBody>
      </p:sp>
      <p:sp>
        <p:nvSpPr>
          <p:cNvPr id="6" name="Slide Number Placeholder 5"/>
          <p:cNvSpPr>
            <a:spLocks noGrp="1"/>
          </p:cNvSpPr>
          <p:nvPr>
            <p:ph type="sldNum" sz="quarter" idx="12"/>
          </p:nvPr>
        </p:nvSpPr>
        <p:spPr/>
        <p:txBody>
          <a:bodyPr/>
          <a:lstStyle/>
          <a:p>
            <a:fld id="{1B63A561-14B9-4039-B1F0-F64EF670135C}" type="slidenum">
              <a:rPr lang="fr-FR" smtClean="0"/>
              <a:t>‹N°›</a:t>
            </a:fld>
            <a:endParaRPr lang="fr-FR"/>
          </a:p>
        </p:txBody>
      </p:sp>
    </p:spTree>
    <p:extLst>
      <p:ext uri="{BB962C8B-B14F-4D97-AF65-F5344CB8AC3E}">
        <p14:creationId xmlns:p14="http://schemas.microsoft.com/office/powerpoint/2010/main" val="1381360513"/>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9D7FFAA-EE3D-4258-8385-2F7E99BC55E2}" type="datetime1">
              <a:rPr lang="fr-FR" smtClean="0"/>
              <a:t>09/04/2020</a:t>
            </a:fld>
            <a:endParaRPr lang="fr-FR"/>
          </a:p>
        </p:txBody>
      </p:sp>
      <p:sp>
        <p:nvSpPr>
          <p:cNvPr id="5" name="Footer Placeholder 4"/>
          <p:cNvSpPr>
            <a:spLocks noGrp="1"/>
          </p:cNvSpPr>
          <p:nvPr>
            <p:ph type="ftr" sz="quarter" idx="11"/>
          </p:nvPr>
        </p:nvSpPr>
        <p:spPr/>
        <p:txBody>
          <a:bodyPr/>
          <a:lstStyle/>
          <a:p>
            <a:r>
              <a:rPr lang="fr-FR" smtClean="0"/>
              <a:t>Cours d'initiation à la linguistique L1 Enseignante:Chebah</a:t>
            </a:r>
            <a:endParaRPr lang="fr-FR"/>
          </a:p>
        </p:txBody>
      </p:sp>
      <p:sp>
        <p:nvSpPr>
          <p:cNvPr id="6" name="Slide Number Placeholder 5"/>
          <p:cNvSpPr>
            <a:spLocks noGrp="1"/>
          </p:cNvSpPr>
          <p:nvPr>
            <p:ph type="sldNum" sz="quarter" idx="12"/>
          </p:nvPr>
        </p:nvSpPr>
        <p:spPr/>
        <p:txBody>
          <a:bodyPr/>
          <a:lstStyle/>
          <a:p>
            <a:fld id="{1B63A561-14B9-4039-B1F0-F64EF670135C}" type="slidenum">
              <a:rPr lang="fr-FR" smtClean="0"/>
              <a:t>‹N°›</a:t>
            </a:fld>
            <a:endParaRPr lang="fr-FR"/>
          </a:p>
        </p:txBody>
      </p:sp>
    </p:spTree>
    <p:extLst>
      <p:ext uri="{BB962C8B-B14F-4D97-AF65-F5344CB8AC3E}">
        <p14:creationId xmlns:p14="http://schemas.microsoft.com/office/powerpoint/2010/main" val="890786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45B1972-281C-40A7-8B4A-EA8FBB10A460}" type="datetime1">
              <a:rPr lang="fr-FR" smtClean="0"/>
              <a:t>09/04/2020</a:t>
            </a:fld>
            <a:endParaRPr lang="fr-FR"/>
          </a:p>
        </p:txBody>
      </p:sp>
      <p:sp>
        <p:nvSpPr>
          <p:cNvPr id="5" name="Footer Placeholder 4"/>
          <p:cNvSpPr>
            <a:spLocks noGrp="1"/>
          </p:cNvSpPr>
          <p:nvPr>
            <p:ph type="ftr" sz="quarter" idx="11"/>
          </p:nvPr>
        </p:nvSpPr>
        <p:spPr/>
        <p:txBody>
          <a:bodyPr/>
          <a:lstStyle/>
          <a:p>
            <a:r>
              <a:rPr lang="fr-FR" smtClean="0"/>
              <a:t>Cours d'initiation à la linguistique L1 Enseignante:Chebah</a:t>
            </a:r>
            <a:endParaRPr lang="fr-FR"/>
          </a:p>
        </p:txBody>
      </p:sp>
      <p:sp>
        <p:nvSpPr>
          <p:cNvPr id="6" name="Slide Number Placeholder 5"/>
          <p:cNvSpPr>
            <a:spLocks noGrp="1"/>
          </p:cNvSpPr>
          <p:nvPr>
            <p:ph type="sldNum" sz="quarter" idx="12"/>
          </p:nvPr>
        </p:nvSpPr>
        <p:spPr/>
        <p:txBody>
          <a:bodyPr/>
          <a:lstStyle/>
          <a:p>
            <a:fld id="{1B63A561-14B9-4039-B1F0-F64EF670135C}" type="slidenum">
              <a:rPr lang="fr-FR" smtClean="0"/>
              <a:t>‹N°›</a:t>
            </a:fld>
            <a:endParaRPr lang="fr-FR"/>
          </a:p>
        </p:txBody>
      </p:sp>
    </p:spTree>
    <p:extLst>
      <p:ext uri="{BB962C8B-B14F-4D97-AF65-F5344CB8AC3E}">
        <p14:creationId xmlns:p14="http://schemas.microsoft.com/office/powerpoint/2010/main" val="421040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C2394CF-6794-462D-AFDE-ADDB06E41E5A}" type="datetime1">
              <a:rPr lang="fr-FR" smtClean="0"/>
              <a:t>09/04/2020</a:t>
            </a:fld>
            <a:endParaRPr lang="fr-FR"/>
          </a:p>
        </p:txBody>
      </p:sp>
      <p:sp>
        <p:nvSpPr>
          <p:cNvPr id="5" name="Footer Placeholder 4"/>
          <p:cNvSpPr>
            <a:spLocks noGrp="1"/>
          </p:cNvSpPr>
          <p:nvPr>
            <p:ph type="ftr" sz="quarter" idx="11"/>
          </p:nvPr>
        </p:nvSpPr>
        <p:spPr/>
        <p:txBody>
          <a:bodyPr/>
          <a:lstStyle/>
          <a:p>
            <a:r>
              <a:rPr lang="fr-FR" smtClean="0"/>
              <a:t>Cours d'initiation à la linguistique L1 Enseignante:Chebah</a:t>
            </a:r>
            <a:endParaRPr lang="fr-FR"/>
          </a:p>
        </p:txBody>
      </p:sp>
      <p:sp>
        <p:nvSpPr>
          <p:cNvPr id="6" name="Slide Number Placeholder 5"/>
          <p:cNvSpPr>
            <a:spLocks noGrp="1"/>
          </p:cNvSpPr>
          <p:nvPr>
            <p:ph type="sldNum" sz="quarter" idx="12"/>
          </p:nvPr>
        </p:nvSpPr>
        <p:spPr/>
        <p:txBody>
          <a:bodyPr/>
          <a:lstStyle/>
          <a:p>
            <a:fld id="{1B63A561-14B9-4039-B1F0-F64EF670135C}" type="slidenum">
              <a:rPr lang="fr-FR" smtClean="0"/>
              <a:t>‹N°›</a:t>
            </a:fld>
            <a:endParaRPr lang="fr-FR"/>
          </a:p>
        </p:txBody>
      </p:sp>
    </p:spTree>
    <p:extLst>
      <p:ext uri="{BB962C8B-B14F-4D97-AF65-F5344CB8AC3E}">
        <p14:creationId xmlns:p14="http://schemas.microsoft.com/office/powerpoint/2010/main" val="162634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B330948-EC5B-4E4D-BB2D-47EAF1B6C807}" type="datetime1">
              <a:rPr lang="fr-FR" smtClean="0"/>
              <a:t>09/04/2020</a:t>
            </a:fld>
            <a:endParaRPr lang="fr-FR"/>
          </a:p>
        </p:txBody>
      </p:sp>
      <p:sp>
        <p:nvSpPr>
          <p:cNvPr id="5" name="Footer Placeholder 4"/>
          <p:cNvSpPr>
            <a:spLocks noGrp="1"/>
          </p:cNvSpPr>
          <p:nvPr>
            <p:ph type="ftr" sz="quarter" idx="11"/>
          </p:nvPr>
        </p:nvSpPr>
        <p:spPr/>
        <p:txBody>
          <a:bodyPr/>
          <a:lstStyle/>
          <a:p>
            <a:r>
              <a:rPr lang="fr-FR" smtClean="0"/>
              <a:t>Cours d'initiation à la linguistique L1 Enseignante:Chebah</a:t>
            </a:r>
            <a:endParaRPr lang="fr-FR"/>
          </a:p>
        </p:txBody>
      </p:sp>
      <p:sp>
        <p:nvSpPr>
          <p:cNvPr id="6" name="Slide Number Placeholder 5"/>
          <p:cNvSpPr>
            <a:spLocks noGrp="1"/>
          </p:cNvSpPr>
          <p:nvPr>
            <p:ph type="sldNum" sz="quarter" idx="12"/>
          </p:nvPr>
        </p:nvSpPr>
        <p:spPr/>
        <p:txBody>
          <a:bodyPr/>
          <a:lstStyle/>
          <a:p>
            <a:fld id="{1B63A561-14B9-4039-B1F0-F64EF670135C}" type="slidenum">
              <a:rPr lang="fr-FR" smtClean="0"/>
              <a:t>‹N°›</a:t>
            </a:fld>
            <a:endParaRPr lang="fr-FR"/>
          </a:p>
        </p:txBody>
      </p:sp>
    </p:spTree>
    <p:extLst>
      <p:ext uri="{BB962C8B-B14F-4D97-AF65-F5344CB8AC3E}">
        <p14:creationId xmlns:p14="http://schemas.microsoft.com/office/powerpoint/2010/main" val="3714785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DE47C39-7C9E-46AC-BB0E-F1BA19486F3D}" type="datetime1">
              <a:rPr lang="fr-FR" smtClean="0"/>
              <a:t>09/04/2020</a:t>
            </a:fld>
            <a:endParaRPr lang="fr-FR"/>
          </a:p>
        </p:txBody>
      </p:sp>
      <p:sp>
        <p:nvSpPr>
          <p:cNvPr id="6" name="Footer Placeholder 5"/>
          <p:cNvSpPr>
            <a:spLocks noGrp="1"/>
          </p:cNvSpPr>
          <p:nvPr>
            <p:ph type="ftr" sz="quarter" idx="11"/>
          </p:nvPr>
        </p:nvSpPr>
        <p:spPr/>
        <p:txBody>
          <a:bodyPr/>
          <a:lstStyle/>
          <a:p>
            <a:r>
              <a:rPr lang="fr-FR" smtClean="0"/>
              <a:t>Cours d'initiation à la linguistique L1 Enseignante:Chebah</a:t>
            </a:r>
            <a:endParaRPr lang="fr-FR"/>
          </a:p>
        </p:txBody>
      </p:sp>
      <p:sp>
        <p:nvSpPr>
          <p:cNvPr id="7" name="Slide Number Placeholder 6"/>
          <p:cNvSpPr>
            <a:spLocks noGrp="1"/>
          </p:cNvSpPr>
          <p:nvPr>
            <p:ph type="sldNum" sz="quarter" idx="12"/>
          </p:nvPr>
        </p:nvSpPr>
        <p:spPr/>
        <p:txBody>
          <a:bodyPr/>
          <a:lstStyle/>
          <a:p>
            <a:fld id="{1B63A561-14B9-4039-B1F0-F64EF670135C}" type="slidenum">
              <a:rPr lang="fr-FR" smtClean="0"/>
              <a:t>‹N°›</a:t>
            </a:fld>
            <a:endParaRPr lang="fr-FR"/>
          </a:p>
        </p:txBody>
      </p:sp>
    </p:spTree>
    <p:extLst>
      <p:ext uri="{BB962C8B-B14F-4D97-AF65-F5344CB8AC3E}">
        <p14:creationId xmlns:p14="http://schemas.microsoft.com/office/powerpoint/2010/main" val="4033786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6CB0E9D-E1DF-43D3-8E22-2CEFF81B53AA}" type="datetime1">
              <a:rPr lang="fr-FR" smtClean="0"/>
              <a:t>09/04/2020</a:t>
            </a:fld>
            <a:endParaRPr lang="fr-FR"/>
          </a:p>
        </p:txBody>
      </p:sp>
      <p:sp>
        <p:nvSpPr>
          <p:cNvPr id="8" name="Footer Placeholder 7"/>
          <p:cNvSpPr>
            <a:spLocks noGrp="1"/>
          </p:cNvSpPr>
          <p:nvPr>
            <p:ph type="ftr" sz="quarter" idx="11"/>
          </p:nvPr>
        </p:nvSpPr>
        <p:spPr/>
        <p:txBody>
          <a:bodyPr/>
          <a:lstStyle/>
          <a:p>
            <a:r>
              <a:rPr lang="fr-FR" smtClean="0"/>
              <a:t>Cours d'initiation à la linguistique L1 Enseignante:Chebah</a:t>
            </a:r>
            <a:endParaRPr lang="fr-FR"/>
          </a:p>
        </p:txBody>
      </p:sp>
      <p:sp>
        <p:nvSpPr>
          <p:cNvPr id="9" name="Slide Number Placeholder 8"/>
          <p:cNvSpPr>
            <a:spLocks noGrp="1"/>
          </p:cNvSpPr>
          <p:nvPr>
            <p:ph type="sldNum" sz="quarter" idx="12"/>
          </p:nvPr>
        </p:nvSpPr>
        <p:spPr/>
        <p:txBody>
          <a:bodyPr/>
          <a:lstStyle/>
          <a:p>
            <a:fld id="{1B63A561-14B9-4039-B1F0-F64EF670135C}" type="slidenum">
              <a:rPr lang="fr-FR" smtClean="0"/>
              <a:t>‹N°›</a:t>
            </a:fld>
            <a:endParaRPr lang="fr-FR"/>
          </a:p>
        </p:txBody>
      </p:sp>
    </p:spTree>
    <p:extLst>
      <p:ext uri="{BB962C8B-B14F-4D97-AF65-F5344CB8AC3E}">
        <p14:creationId xmlns:p14="http://schemas.microsoft.com/office/powerpoint/2010/main" val="3147810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318AEEC-2EA4-4DAF-869D-5F6E797686D3}" type="datetime1">
              <a:rPr lang="fr-FR" smtClean="0"/>
              <a:t>09/04/2020</a:t>
            </a:fld>
            <a:endParaRPr lang="fr-FR"/>
          </a:p>
        </p:txBody>
      </p:sp>
      <p:sp>
        <p:nvSpPr>
          <p:cNvPr id="4" name="Footer Placeholder 3"/>
          <p:cNvSpPr>
            <a:spLocks noGrp="1"/>
          </p:cNvSpPr>
          <p:nvPr>
            <p:ph type="ftr" sz="quarter" idx="11"/>
          </p:nvPr>
        </p:nvSpPr>
        <p:spPr/>
        <p:txBody>
          <a:bodyPr/>
          <a:lstStyle/>
          <a:p>
            <a:r>
              <a:rPr lang="fr-FR" smtClean="0"/>
              <a:t>Cours d'initiation à la linguistique L1 Enseignante:Chebah</a:t>
            </a:r>
            <a:endParaRPr lang="fr-FR"/>
          </a:p>
        </p:txBody>
      </p:sp>
      <p:sp>
        <p:nvSpPr>
          <p:cNvPr id="5" name="Slide Number Placeholder 4"/>
          <p:cNvSpPr>
            <a:spLocks noGrp="1"/>
          </p:cNvSpPr>
          <p:nvPr>
            <p:ph type="sldNum" sz="quarter" idx="12"/>
          </p:nvPr>
        </p:nvSpPr>
        <p:spPr/>
        <p:txBody>
          <a:bodyPr/>
          <a:lstStyle/>
          <a:p>
            <a:fld id="{1B63A561-14B9-4039-B1F0-F64EF670135C}" type="slidenum">
              <a:rPr lang="fr-FR" smtClean="0"/>
              <a:t>‹N°›</a:t>
            </a:fld>
            <a:endParaRPr lang="fr-FR"/>
          </a:p>
        </p:txBody>
      </p:sp>
    </p:spTree>
    <p:extLst>
      <p:ext uri="{BB962C8B-B14F-4D97-AF65-F5344CB8AC3E}">
        <p14:creationId xmlns:p14="http://schemas.microsoft.com/office/powerpoint/2010/main" val="1872219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DEEA75-7FFB-418A-8D70-A0C3E8AC544A}" type="datetime1">
              <a:rPr lang="fr-FR" smtClean="0"/>
              <a:t>09/04/2020</a:t>
            </a:fld>
            <a:endParaRPr lang="fr-FR"/>
          </a:p>
        </p:txBody>
      </p:sp>
      <p:sp>
        <p:nvSpPr>
          <p:cNvPr id="3" name="Footer Placeholder 2"/>
          <p:cNvSpPr>
            <a:spLocks noGrp="1"/>
          </p:cNvSpPr>
          <p:nvPr>
            <p:ph type="ftr" sz="quarter" idx="11"/>
          </p:nvPr>
        </p:nvSpPr>
        <p:spPr/>
        <p:txBody>
          <a:bodyPr/>
          <a:lstStyle/>
          <a:p>
            <a:r>
              <a:rPr lang="fr-FR" smtClean="0"/>
              <a:t>Cours d'initiation à la linguistique L1 Enseignante:Chebah</a:t>
            </a:r>
            <a:endParaRPr lang="fr-FR"/>
          </a:p>
        </p:txBody>
      </p:sp>
      <p:sp>
        <p:nvSpPr>
          <p:cNvPr id="4" name="Slide Number Placeholder 3"/>
          <p:cNvSpPr>
            <a:spLocks noGrp="1"/>
          </p:cNvSpPr>
          <p:nvPr>
            <p:ph type="sldNum" sz="quarter" idx="12"/>
          </p:nvPr>
        </p:nvSpPr>
        <p:spPr/>
        <p:txBody>
          <a:bodyPr/>
          <a:lstStyle/>
          <a:p>
            <a:fld id="{1B63A561-14B9-4039-B1F0-F64EF670135C}" type="slidenum">
              <a:rPr lang="fr-FR" smtClean="0"/>
              <a:t>‹N°›</a:t>
            </a:fld>
            <a:endParaRPr lang="fr-FR"/>
          </a:p>
        </p:txBody>
      </p:sp>
    </p:spTree>
    <p:extLst>
      <p:ext uri="{BB962C8B-B14F-4D97-AF65-F5344CB8AC3E}">
        <p14:creationId xmlns:p14="http://schemas.microsoft.com/office/powerpoint/2010/main" val="2489579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B1C0108-74DB-41B8-B396-29A6C03D06A7}" type="datetime1">
              <a:rPr lang="fr-FR" smtClean="0"/>
              <a:t>09/04/2020</a:t>
            </a:fld>
            <a:endParaRPr lang="fr-FR"/>
          </a:p>
        </p:txBody>
      </p:sp>
      <p:sp>
        <p:nvSpPr>
          <p:cNvPr id="6" name="Footer Placeholder 5"/>
          <p:cNvSpPr>
            <a:spLocks noGrp="1"/>
          </p:cNvSpPr>
          <p:nvPr>
            <p:ph type="ftr" sz="quarter" idx="11"/>
          </p:nvPr>
        </p:nvSpPr>
        <p:spPr/>
        <p:txBody>
          <a:bodyPr/>
          <a:lstStyle/>
          <a:p>
            <a:r>
              <a:rPr lang="fr-FR" smtClean="0"/>
              <a:t>Cours d'initiation à la linguistique L1 Enseignante:Chebah</a:t>
            </a:r>
            <a:endParaRPr lang="fr-FR"/>
          </a:p>
        </p:txBody>
      </p:sp>
      <p:sp>
        <p:nvSpPr>
          <p:cNvPr id="7" name="Slide Number Placeholder 6"/>
          <p:cNvSpPr>
            <a:spLocks noGrp="1"/>
          </p:cNvSpPr>
          <p:nvPr>
            <p:ph type="sldNum" sz="quarter" idx="12"/>
          </p:nvPr>
        </p:nvSpPr>
        <p:spPr/>
        <p:txBody>
          <a:bodyPr/>
          <a:lstStyle/>
          <a:p>
            <a:fld id="{1B63A561-14B9-4039-B1F0-F64EF670135C}" type="slidenum">
              <a:rPr lang="fr-FR" smtClean="0"/>
              <a:t>‹N°›</a:t>
            </a:fld>
            <a:endParaRPr lang="fr-FR"/>
          </a:p>
        </p:txBody>
      </p:sp>
    </p:spTree>
    <p:extLst>
      <p:ext uri="{BB962C8B-B14F-4D97-AF65-F5344CB8AC3E}">
        <p14:creationId xmlns:p14="http://schemas.microsoft.com/office/powerpoint/2010/main" val="2998143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3344424-970D-49CF-984E-968322B6E121}" type="datetime1">
              <a:rPr lang="fr-FR" smtClean="0"/>
              <a:t>09/04/2020</a:t>
            </a:fld>
            <a:endParaRPr lang="fr-FR"/>
          </a:p>
        </p:txBody>
      </p:sp>
      <p:sp>
        <p:nvSpPr>
          <p:cNvPr id="6" name="Footer Placeholder 5"/>
          <p:cNvSpPr>
            <a:spLocks noGrp="1"/>
          </p:cNvSpPr>
          <p:nvPr>
            <p:ph type="ftr" sz="quarter" idx="11"/>
          </p:nvPr>
        </p:nvSpPr>
        <p:spPr/>
        <p:txBody>
          <a:bodyPr/>
          <a:lstStyle/>
          <a:p>
            <a:r>
              <a:rPr lang="fr-FR" smtClean="0"/>
              <a:t>Cours d'initiation à la linguistique L1 Enseignante:Chebah</a:t>
            </a:r>
            <a:endParaRPr lang="fr-FR"/>
          </a:p>
        </p:txBody>
      </p:sp>
      <p:sp>
        <p:nvSpPr>
          <p:cNvPr id="7" name="Slide Number Placeholder 6"/>
          <p:cNvSpPr>
            <a:spLocks noGrp="1"/>
          </p:cNvSpPr>
          <p:nvPr>
            <p:ph type="sldNum" sz="quarter" idx="12"/>
          </p:nvPr>
        </p:nvSpPr>
        <p:spPr/>
        <p:txBody>
          <a:bodyPr/>
          <a:lstStyle/>
          <a:p>
            <a:fld id="{1B63A561-14B9-4039-B1F0-F64EF670135C}" type="slidenum">
              <a:rPr lang="fr-FR" smtClean="0"/>
              <a:t>‹N°›</a:t>
            </a:fld>
            <a:endParaRPr lang="fr-FR"/>
          </a:p>
        </p:txBody>
      </p:sp>
    </p:spTree>
    <p:extLst>
      <p:ext uri="{BB962C8B-B14F-4D97-AF65-F5344CB8AC3E}">
        <p14:creationId xmlns:p14="http://schemas.microsoft.com/office/powerpoint/2010/main" val="1058967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3395E93-2E27-4E9D-B876-85EE40A1D42B}" type="datetime1">
              <a:rPr lang="fr-FR" smtClean="0"/>
              <a:t>09/04/2020</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smtClean="0"/>
              <a:t>Cours d'initiation à la linguistique L1 Enseignante:Chebah</a:t>
            </a:r>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B63A561-14B9-4039-B1F0-F64EF670135C}" type="slidenum">
              <a:rPr lang="fr-FR" smtClean="0"/>
              <a:t>‹N°›</a:t>
            </a:fld>
            <a:endParaRPr lang="fr-FR"/>
          </a:p>
        </p:txBody>
      </p:sp>
    </p:spTree>
    <p:extLst>
      <p:ext uri="{BB962C8B-B14F-4D97-AF65-F5344CB8AC3E}">
        <p14:creationId xmlns:p14="http://schemas.microsoft.com/office/powerpoint/2010/main" val="1292542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05818"/>
            <a:ext cx="10515600" cy="699400"/>
          </a:xfrm>
        </p:spPr>
        <p:txBody>
          <a:bodyPr/>
          <a:lstStyle/>
          <a:p>
            <a:r>
              <a:rPr lang="fr-FR" dirty="0" smtClean="0"/>
              <a:t>Les différentes disciplines de la linguistique:</a:t>
            </a:r>
            <a:endParaRPr lang="fr-FR" dirty="0"/>
          </a:p>
        </p:txBody>
      </p:sp>
      <p:sp>
        <p:nvSpPr>
          <p:cNvPr id="3" name="Espace réservé du contenu 2"/>
          <p:cNvSpPr>
            <a:spLocks noGrp="1"/>
          </p:cNvSpPr>
          <p:nvPr>
            <p:ph idx="1"/>
          </p:nvPr>
        </p:nvSpPr>
        <p:spPr>
          <a:xfrm>
            <a:off x="239151" y="1419367"/>
            <a:ext cx="11619913" cy="4757596"/>
          </a:xfrm>
        </p:spPr>
        <p:txBody>
          <a:bodyPr>
            <a:normAutofit/>
          </a:bodyPr>
          <a:lstStyle/>
          <a:p>
            <a:pPr marL="0" indent="0">
              <a:buNone/>
            </a:pPr>
            <a:r>
              <a:rPr lang="fr-FR" dirty="0" smtClean="0"/>
              <a:t>1-La phonétique et la phonologie:</a:t>
            </a:r>
          </a:p>
          <a:p>
            <a:pPr marL="0" indent="0" algn="just">
              <a:buNone/>
            </a:pPr>
            <a:r>
              <a:rPr lang="fr-FR" dirty="0" smtClean="0"/>
              <a:t>La phonétique est l’étude des sons du langage, elle s’intéresse à l’aspect oral du langage. La phonétique n’a pas à tenir compte du signifié, elle ne s’occupe que des éléments phoniques de la parole ; on peut étudier phonétiquement une langue qu’on ne comprend pas tandis que la phonologie « C’est la science qui étudie les sons du langage du point de vue de leur fonction dans le système de communication linguistique. Elle se fonde sur l’analyse des unités</a:t>
            </a:r>
          </a:p>
          <a:p>
            <a:pPr marL="0" indent="0" algn="just">
              <a:buNone/>
            </a:pPr>
            <a:r>
              <a:rPr lang="fr-FR" dirty="0" smtClean="0"/>
              <a:t>discrètes (phonèmes et </a:t>
            </a:r>
            <a:r>
              <a:rPr lang="fr-FR" dirty="0" err="1" smtClean="0"/>
              <a:t>prosodèmes</a:t>
            </a:r>
            <a:r>
              <a:rPr lang="fr-FR" dirty="0" smtClean="0"/>
              <a:t>) ». </a:t>
            </a:r>
          </a:p>
          <a:p>
            <a:pPr marL="0" indent="0">
              <a:buNone/>
            </a:pPr>
            <a:r>
              <a:rPr lang="fr-FR" dirty="0" smtClean="0"/>
              <a:t> </a:t>
            </a:r>
            <a:endParaRPr lang="fr-FR" dirty="0"/>
          </a:p>
        </p:txBody>
      </p:sp>
      <p:sp>
        <p:nvSpPr>
          <p:cNvPr id="4" name="Espace réservé du pied de page 3"/>
          <p:cNvSpPr>
            <a:spLocks noGrp="1"/>
          </p:cNvSpPr>
          <p:nvPr>
            <p:ph type="ftr" sz="quarter" idx="11"/>
          </p:nvPr>
        </p:nvSpPr>
        <p:spPr/>
        <p:txBody>
          <a:bodyPr/>
          <a:lstStyle/>
          <a:p>
            <a:r>
              <a:rPr lang="fr-FR" smtClean="0"/>
              <a:t>Cours d'initiation à la linguistique L1 Enseignante:Chebah</a:t>
            </a:r>
            <a:endParaRPr lang="fr-FR"/>
          </a:p>
        </p:txBody>
      </p:sp>
      <p:sp>
        <p:nvSpPr>
          <p:cNvPr id="5" name="Espace réservé du numéro de diapositive 4"/>
          <p:cNvSpPr>
            <a:spLocks noGrp="1"/>
          </p:cNvSpPr>
          <p:nvPr>
            <p:ph type="sldNum" sz="quarter" idx="12"/>
          </p:nvPr>
        </p:nvSpPr>
        <p:spPr/>
        <p:txBody>
          <a:bodyPr/>
          <a:lstStyle/>
          <a:p>
            <a:fld id="{1B63A561-14B9-4039-B1F0-F64EF670135C}" type="slidenum">
              <a:rPr lang="fr-FR" smtClean="0"/>
              <a:t>1</a:t>
            </a:fld>
            <a:endParaRPr lang="fr-FR"/>
          </a:p>
        </p:txBody>
      </p:sp>
    </p:spTree>
    <p:extLst>
      <p:ext uri="{BB962C8B-B14F-4D97-AF65-F5344CB8AC3E}">
        <p14:creationId xmlns:p14="http://schemas.microsoft.com/office/powerpoint/2010/main" val="47519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323557"/>
            <a:ext cx="10515600" cy="2278966"/>
          </a:xfrm>
        </p:spPr>
        <p:txBody>
          <a:bodyPr/>
          <a:lstStyle/>
          <a:p>
            <a:pPr algn="just"/>
            <a:r>
              <a:rPr lang="fr-FR" dirty="0" smtClean="0"/>
              <a:t>La phonétique et la phonologie ont le même but : l’étude du son.</a:t>
            </a:r>
          </a:p>
          <a:p>
            <a:pPr algn="just">
              <a:buFont typeface="Wingdings" panose="05000000000000000000" pitchFamily="2" charset="2"/>
              <a:buChar char="Ø"/>
            </a:pPr>
            <a:r>
              <a:rPr lang="fr-FR" dirty="0" smtClean="0"/>
              <a:t> En phonétique, on étudie les caractéristiques sonores du son.</a:t>
            </a:r>
          </a:p>
          <a:p>
            <a:pPr algn="just">
              <a:buFont typeface="Wingdings" panose="05000000000000000000" pitchFamily="2" charset="2"/>
              <a:buChar char="Ø"/>
            </a:pPr>
            <a:r>
              <a:rPr lang="fr-FR" dirty="0" smtClean="0"/>
              <a:t>En phonologie, on étudie la fonction du son dans un système linguistique déterminé.</a:t>
            </a:r>
            <a:endParaRPr lang="fr-FR" dirty="0"/>
          </a:p>
        </p:txBody>
      </p:sp>
      <p:sp>
        <p:nvSpPr>
          <p:cNvPr id="4" name="Espace réservé du pied de page 3"/>
          <p:cNvSpPr>
            <a:spLocks noGrp="1"/>
          </p:cNvSpPr>
          <p:nvPr>
            <p:ph type="ftr" sz="quarter" idx="11"/>
          </p:nvPr>
        </p:nvSpPr>
        <p:spPr/>
        <p:txBody>
          <a:bodyPr/>
          <a:lstStyle/>
          <a:p>
            <a:r>
              <a:rPr lang="fr-FR" smtClean="0"/>
              <a:t>Cours d'initiation à la linguistique L1 Enseignante:Chebah</a:t>
            </a:r>
            <a:endParaRPr lang="fr-FR"/>
          </a:p>
        </p:txBody>
      </p:sp>
      <p:sp>
        <p:nvSpPr>
          <p:cNvPr id="5" name="Espace réservé du numéro de diapositive 4"/>
          <p:cNvSpPr>
            <a:spLocks noGrp="1"/>
          </p:cNvSpPr>
          <p:nvPr>
            <p:ph type="sldNum" sz="quarter" idx="12"/>
          </p:nvPr>
        </p:nvSpPr>
        <p:spPr/>
        <p:txBody>
          <a:bodyPr/>
          <a:lstStyle/>
          <a:p>
            <a:fld id="{1B63A561-14B9-4039-B1F0-F64EF670135C}" type="slidenum">
              <a:rPr lang="fr-FR" smtClean="0"/>
              <a:t>2</a:t>
            </a:fld>
            <a:endParaRPr lang="fr-FR"/>
          </a:p>
        </p:txBody>
      </p:sp>
    </p:spTree>
    <p:extLst>
      <p:ext uri="{BB962C8B-B14F-4D97-AF65-F5344CB8AC3E}">
        <p14:creationId xmlns:p14="http://schemas.microsoft.com/office/powerpoint/2010/main" val="1075163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3218" y="239151"/>
            <a:ext cx="11718388" cy="4290646"/>
          </a:xfrm>
        </p:spPr>
        <p:txBody>
          <a:bodyPr>
            <a:normAutofit/>
          </a:bodyPr>
          <a:lstStyle/>
          <a:p>
            <a:pPr marL="0" indent="0">
              <a:buNone/>
            </a:pPr>
            <a:r>
              <a:rPr lang="fr-FR" dirty="0" smtClean="0"/>
              <a:t>2-La syntaxe et la morphologie:</a:t>
            </a:r>
          </a:p>
          <a:p>
            <a:pPr marL="0" indent="0">
              <a:buNone/>
            </a:pPr>
            <a:r>
              <a:rPr lang="fr-FR" dirty="0" smtClean="0"/>
              <a:t>D'après le dictionnaire de linguistique de Dubois, la syntaxe est la partie de la</a:t>
            </a:r>
          </a:p>
          <a:p>
            <a:pPr marL="0" indent="0">
              <a:buNone/>
            </a:pPr>
            <a:r>
              <a:rPr lang="fr-FR" dirty="0" smtClean="0"/>
              <a:t>grammaire décrivant les règles par lesquelles se combinent en phrases les unités significatives ; la syntaxe, qui traite des fonctions, se distingue traditionnellement de la morphologie, étude des formes ou des parties du discours, de leurs flexions et de la formation des mots ou dérivation.</a:t>
            </a:r>
          </a:p>
          <a:p>
            <a:pPr marL="0" indent="0">
              <a:buNone/>
            </a:pPr>
            <a:r>
              <a:rPr lang="fr-FR" dirty="0" smtClean="0"/>
              <a:t>La syntaxe a été parfois confondue avec la grammaire elle-même.</a:t>
            </a:r>
          </a:p>
        </p:txBody>
      </p:sp>
      <p:sp>
        <p:nvSpPr>
          <p:cNvPr id="4" name="Espace réservé du pied de page 3"/>
          <p:cNvSpPr>
            <a:spLocks noGrp="1"/>
          </p:cNvSpPr>
          <p:nvPr>
            <p:ph type="ftr" sz="quarter" idx="11"/>
          </p:nvPr>
        </p:nvSpPr>
        <p:spPr/>
        <p:txBody>
          <a:bodyPr/>
          <a:lstStyle/>
          <a:p>
            <a:r>
              <a:rPr lang="fr-FR" smtClean="0"/>
              <a:t>Cours d'initiation à la linguistique L1 Enseignante:Chebah</a:t>
            </a:r>
            <a:endParaRPr lang="fr-FR"/>
          </a:p>
        </p:txBody>
      </p:sp>
      <p:sp>
        <p:nvSpPr>
          <p:cNvPr id="5" name="Espace réservé du numéro de diapositive 4"/>
          <p:cNvSpPr>
            <a:spLocks noGrp="1"/>
          </p:cNvSpPr>
          <p:nvPr>
            <p:ph type="sldNum" sz="quarter" idx="12"/>
          </p:nvPr>
        </p:nvSpPr>
        <p:spPr/>
        <p:txBody>
          <a:bodyPr/>
          <a:lstStyle/>
          <a:p>
            <a:fld id="{1B63A561-14B9-4039-B1F0-F64EF670135C}" type="slidenum">
              <a:rPr lang="fr-FR" smtClean="0"/>
              <a:t>3</a:t>
            </a:fld>
            <a:endParaRPr lang="fr-FR"/>
          </a:p>
        </p:txBody>
      </p:sp>
    </p:spTree>
    <p:extLst>
      <p:ext uri="{BB962C8B-B14F-4D97-AF65-F5344CB8AC3E}">
        <p14:creationId xmlns:p14="http://schemas.microsoft.com/office/powerpoint/2010/main" val="36893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1692" y="196948"/>
            <a:ext cx="11605846" cy="5980015"/>
          </a:xfrm>
        </p:spPr>
        <p:txBody>
          <a:bodyPr>
            <a:normAutofit/>
          </a:bodyPr>
          <a:lstStyle/>
          <a:p>
            <a:pPr marL="0" indent="0" algn="just">
              <a:buNone/>
            </a:pPr>
            <a:r>
              <a:rPr lang="fr-FR" dirty="0" smtClean="0"/>
              <a:t>D’après le dictionnaire des sciences du langage de Ducrot et Schaeffer, la grammaire se décompose en deux chapitres :</a:t>
            </a:r>
          </a:p>
          <a:p>
            <a:pPr marL="0" indent="0" algn="just">
              <a:buNone/>
            </a:pPr>
            <a:r>
              <a:rPr lang="fr-FR" dirty="0" smtClean="0"/>
              <a:t>- </a:t>
            </a:r>
            <a:r>
              <a:rPr lang="fr-FR" dirty="0"/>
              <a:t>La syntaxe</a:t>
            </a:r>
            <a:r>
              <a:rPr lang="fr-FR" dirty="0" smtClean="0"/>
              <a:t>, qui traite de la combinaison des mots dans la phrase. Il y est question à</a:t>
            </a:r>
          </a:p>
          <a:p>
            <a:pPr marL="0" indent="0" algn="just">
              <a:buNone/>
            </a:pPr>
            <a:r>
              <a:rPr lang="fr-FR" dirty="0" smtClean="0"/>
              <a:t>la fois de l’ordre des mots et des phénomènes de rection (c’est- à -dire de la façon</a:t>
            </a:r>
          </a:p>
          <a:p>
            <a:pPr marL="0" indent="0" algn="just">
              <a:buNone/>
            </a:pPr>
            <a:r>
              <a:rPr lang="fr-FR" dirty="0" smtClean="0"/>
              <a:t>dont certains mots imposent des variations à certains autres phénomène particulièrement visible dans les langues indo-européennes. Le verbe y prend</a:t>
            </a:r>
          </a:p>
          <a:p>
            <a:pPr marL="0" indent="0" algn="just">
              <a:buNone/>
            </a:pPr>
            <a:r>
              <a:rPr lang="fr-FR" dirty="0" smtClean="0"/>
              <a:t>généralement le nombre de son sujet ; de plus, dans les langues romanes, l’adjectif</a:t>
            </a:r>
          </a:p>
          <a:p>
            <a:pPr marL="0" indent="0" algn="just">
              <a:buNone/>
            </a:pPr>
            <a:r>
              <a:rPr lang="fr-FR" dirty="0" smtClean="0"/>
              <a:t>prend le nombre et le genre du nom qu’il modifie, et, en latin ou en allemand, le verbe et les propositions déterminent le cas des mots qui dépendent d’eux). Enfin la</a:t>
            </a:r>
          </a:p>
          <a:p>
            <a:pPr marL="0" indent="0" algn="just">
              <a:buNone/>
            </a:pPr>
            <a:r>
              <a:rPr lang="fr-FR" dirty="0" smtClean="0"/>
              <a:t>syntaxe, depuis le 18ème siècle surtout, traite des principales fonctions que les mots</a:t>
            </a:r>
          </a:p>
          <a:p>
            <a:pPr marL="0" indent="0" algn="just">
              <a:buNone/>
            </a:pPr>
            <a:r>
              <a:rPr lang="fr-FR" dirty="0" smtClean="0"/>
              <a:t>peuvent remplir dans la phrase.</a:t>
            </a:r>
            <a:endParaRPr lang="fr-FR" dirty="0"/>
          </a:p>
        </p:txBody>
      </p:sp>
      <p:sp>
        <p:nvSpPr>
          <p:cNvPr id="4" name="Espace réservé du pied de page 3"/>
          <p:cNvSpPr>
            <a:spLocks noGrp="1"/>
          </p:cNvSpPr>
          <p:nvPr>
            <p:ph type="ftr" sz="quarter" idx="11"/>
          </p:nvPr>
        </p:nvSpPr>
        <p:spPr/>
        <p:txBody>
          <a:bodyPr/>
          <a:lstStyle/>
          <a:p>
            <a:r>
              <a:rPr lang="fr-FR" smtClean="0"/>
              <a:t>Cours d'initiation à la linguistique L1 Enseignante:Chebah</a:t>
            </a:r>
            <a:endParaRPr lang="fr-FR"/>
          </a:p>
        </p:txBody>
      </p:sp>
      <p:sp>
        <p:nvSpPr>
          <p:cNvPr id="5" name="Espace réservé du numéro de diapositive 4"/>
          <p:cNvSpPr>
            <a:spLocks noGrp="1"/>
          </p:cNvSpPr>
          <p:nvPr>
            <p:ph type="sldNum" sz="quarter" idx="12"/>
          </p:nvPr>
        </p:nvSpPr>
        <p:spPr/>
        <p:txBody>
          <a:bodyPr/>
          <a:lstStyle/>
          <a:p>
            <a:fld id="{1B63A561-14B9-4039-B1F0-F64EF670135C}" type="slidenum">
              <a:rPr lang="fr-FR" smtClean="0"/>
              <a:t>4</a:t>
            </a:fld>
            <a:endParaRPr lang="fr-FR"/>
          </a:p>
        </p:txBody>
      </p:sp>
    </p:spTree>
    <p:extLst>
      <p:ext uri="{BB962C8B-B14F-4D97-AF65-F5344CB8AC3E}">
        <p14:creationId xmlns:p14="http://schemas.microsoft.com/office/powerpoint/2010/main" val="674409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351692"/>
            <a:ext cx="10515600" cy="5825271"/>
          </a:xfrm>
        </p:spPr>
        <p:txBody>
          <a:bodyPr>
            <a:normAutofit/>
          </a:bodyPr>
          <a:lstStyle/>
          <a:p>
            <a:pPr marL="0" indent="0" algn="just">
              <a:lnSpc>
                <a:spcPct val="100000"/>
              </a:lnSpc>
              <a:buNone/>
            </a:pPr>
            <a:r>
              <a:rPr lang="fr-FR" dirty="0" smtClean="0"/>
              <a:t>- La morphologie est l'étude de la composition des mots. La composition des mots se fait à partir de plus petites entités appelées morphèmes. Le morphème est la plus petite unité lexicale ayant un sens spécifique, c'est-à-dire que chaque morphème est indivisible tout en ayant un sens particulier. Le mot "tables" comporte par exemple</a:t>
            </a:r>
          </a:p>
          <a:p>
            <a:pPr marL="0" indent="0" algn="just">
              <a:lnSpc>
                <a:spcPct val="100000"/>
              </a:lnSpc>
              <a:buNone/>
            </a:pPr>
            <a:r>
              <a:rPr lang="fr-FR" dirty="0" smtClean="0"/>
              <a:t>deux morphèmes: table (la base ou racine) et le pluriel (morphème grammatical). Ces morphèmes se lient habituellement de façon régulière, de sorte à ce qu'on pourrait théoriquement faire une liste des morphèmes et de certaines des règles pour aboutir à une liste des mots d'une langue donnée</a:t>
            </a:r>
            <a:r>
              <a:rPr lang="fr-FR" dirty="0" smtClean="0"/>
              <a:t>.</a:t>
            </a:r>
            <a:endParaRPr lang="fr-FR" dirty="0"/>
          </a:p>
        </p:txBody>
      </p:sp>
      <p:sp>
        <p:nvSpPr>
          <p:cNvPr id="4" name="Espace réservé du pied de page 3"/>
          <p:cNvSpPr>
            <a:spLocks noGrp="1"/>
          </p:cNvSpPr>
          <p:nvPr>
            <p:ph type="ftr" sz="quarter" idx="11"/>
          </p:nvPr>
        </p:nvSpPr>
        <p:spPr/>
        <p:txBody>
          <a:bodyPr/>
          <a:lstStyle/>
          <a:p>
            <a:r>
              <a:rPr lang="fr-FR" smtClean="0"/>
              <a:t>Cours d'initiation à la linguistique L1 Enseignante:Chebah</a:t>
            </a:r>
            <a:endParaRPr lang="fr-FR"/>
          </a:p>
        </p:txBody>
      </p:sp>
      <p:sp>
        <p:nvSpPr>
          <p:cNvPr id="5" name="Espace réservé du numéro de diapositive 4"/>
          <p:cNvSpPr>
            <a:spLocks noGrp="1"/>
          </p:cNvSpPr>
          <p:nvPr>
            <p:ph type="sldNum" sz="quarter" idx="12"/>
          </p:nvPr>
        </p:nvSpPr>
        <p:spPr/>
        <p:txBody>
          <a:bodyPr/>
          <a:lstStyle/>
          <a:p>
            <a:fld id="{1B63A561-14B9-4039-B1F0-F64EF670135C}" type="slidenum">
              <a:rPr lang="fr-FR" smtClean="0"/>
              <a:t>5</a:t>
            </a:fld>
            <a:endParaRPr lang="fr-FR"/>
          </a:p>
        </p:txBody>
      </p:sp>
    </p:spTree>
    <p:extLst>
      <p:ext uri="{BB962C8B-B14F-4D97-AF65-F5344CB8AC3E}">
        <p14:creationId xmlns:p14="http://schemas.microsoft.com/office/powerpoint/2010/main" val="2931281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9151" y="196948"/>
            <a:ext cx="11690252" cy="5980015"/>
          </a:xfrm>
        </p:spPr>
        <p:txBody>
          <a:bodyPr>
            <a:normAutofit/>
          </a:bodyPr>
          <a:lstStyle/>
          <a:p>
            <a:pPr marL="0" indent="0">
              <a:buNone/>
            </a:pPr>
            <a:r>
              <a:rPr lang="fr-FR" dirty="0" smtClean="0"/>
              <a:t>2</a:t>
            </a:r>
            <a:r>
              <a:rPr lang="fr-FR" dirty="0" smtClean="0"/>
              <a:t>.1Unités et étapes de l’analyse morphologique:</a:t>
            </a:r>
          </a:p>
          <a:p>
            <a:pPr marL="0" indent="0">
              <a:buNone/>
            </a:pPr>
            <a:r>
              <a:rPr lang="fr-FR" i="1" dirty="0" smtClean="0"/>
              <a:t>2.1.1 </a:t>
            </a:r>
            <a:r>
              <a:rPr lang="fr-FR" i="1" dirty="0"/>
              <a:t>Le morphème</a:t>
            </a:r>
            <a:br>
              <a:rPr lang="fr-FR" i="1" dirty="0"/>
            </a:br>
            <a:r>
              <a:rPr lang="fr-FR" dirty="0"/>
              <a:t>Le </a:t>
            </a:r>
            <a:r>
              <a:rPr lang="fr-FR" b="1" dirty="0"/>
              <a:t>morphème </a:t>
            </a:r>
            <a:r>
              <a:rPr lang="fr-FR" dirty="0"/>
              <a:t>est la plus petite unité formelle dotée d’une signification ; il est</a:t>
            </a:r>
            <a:br>
              <a:rPr lang="fr-FR" dirty="0"/>
            </a:br>
            <a:r>
              <a:rPr lang="fr-FR" dirty="0"/>
              <a:t>constitué d’un ou de plusieurs phonèmes indécomposables. Un morphème est une </a:t>
            </a:r>
            <a:r>
              <a:rPr lang="fr-FR" dirty="0" smtClean="0"/>
              <a:t>forme phonologique </a:t>
            </a:r>
            <a:r>
              <a:rPr lang="fr-FR" dirty="0"/>
              <a:t>récurrente, a une signification stable et une distribution particulière dans le mot.</a:t>
            </a:r>
            <a:br>
              <a:rPr lang="fr-FR" dirty="0"/>
            </a:br>
            <a:r>
              <a:rPr lang="fr-FR" dirty="0"/>
              <a:t>En règle générale le morphème comprend plusieurs phonèmes.</a:t>
            </a:r>
            <a:br>
              <a:rPr lang="fr-FR" dirty="0"/>
            </a:br>
            <a:endParaRPr lang="fr-FR" dirty="0" smtClean="0"/>
          </a:p>
          <a:p>
            <a:pPr marL="0" indent="0">
              <a:buNone/>
            </a:pPr>
            <a:r>
              <a:rPr lang="fr-FR" i="1" dirty="0" smtClean="0"/>
              <a:t>2.1.2 </a:t>
            </a:r>
            <a:r>
              <a:rPr lang="fr-FR" i="1" dirty="0"/>
              <a:t>Les différents types de morphèmes</a:t>
            </a:r>
            <a:br>
              <a:rPr lang="fr-FR" i="1" dirty="0"/>
            </a:br>
            <a:r>
              <a:rPr lang="fr-FR" dirty="0"/>
              <a:t>• La première distinction à opérer en morphologie :</a:t>
            </a:r>
            <a:br>
              <a:rPr lang="fr-FR" dirty="0"/>
            </a:br>
            <a:r>
              <a:rPr lang="fr-FR" dirty="0"/>
              <a:t>C’est celle en bases et affixes. La base (ou radical) du mot lui donne son identité</a:t>
            </a:r>
            <a:br>
              <a:rPr lang="fr-FR" dirty="0"/>
            </a:br>
            <a:r>
              <a:rPr lang="fr-FR" dirty="0"/>
              <a:t>sémantique. A cette base on peut ajouter des affixes qui ont pour fonction d’ajouter </a:t>
            </a:r>
            <a:r>
              <a:rPr lang="fr-FR" dirty="0" smtClean="0"/>
              <a:t>une signification </a:t>
            </a:r>
            <a:r>
              <a:rPr lang="fr-FR" dirty="0"/>
              <a:t>ou de modifier le sens de la base.</a:t>
            </a:r>
            <a:r>
              <a:rPr lang="fr-FR" dirty="0" smtClean="0"/>
              <a:t> </a:t>
            </a:r>
            <a:br>
              <a:rPr lang="fr-FR" dirty="0" smtClean="0"/>
            </a:br>
            <a:endParaRPr lang="fr-FR" dirty="0"/>
          </a:p>
        </p:txBody>
      </p:sp>
      <p:sp>
        <p:nvSpPr>
          <p:cNvPr id="4" name="Espace réservé du pied de page 3"/>
          <p:cNvSpPr>
            <a:spLocks noGrp="1"/>
          </p:cNvSpPr>
          <p:nvPr>
            <p:ph type="ftr" sz="quarter" idx="11"/>
          </p:nvPr>
        </p:nvSpPr>
        <p:spPr/>
        <p:txBody>
          <a:bodyPr/>
          <a:lstStyle/>
          <a:p>
            <a:r>
              <a:rPr lang="fr-FR" smtClean="0"/>
              <a:t>Cours d'initiation à la linguistique L1 Enseignante:Chebah</a:t>
            </a:r>
            <a:endParaRPr lang="fr-FR"/>
          </a:p>
        </p:txBody>
      </p:sp>
      <p:sp>
        <p:nvSpPr>
          <p:cNvPr id="5" name="Espace réservé du numéro de diapositive 4"/>
          <p:cNvSpPr>
            <a:spLocks noGrp="1"/>
          </p:cNvSpPr>
          <p:nvPr>
            <p:ph type="sldNum" sz="quarter" idx="12"/>
          </p:nvPr>
        </p:nvSpPr>
        <p:spPr/>
        <p:txBody>
          <a:bodyPr/>
          <a:lstStyle/>
          <a:p>
            <a:fld id="{1B63A561-14B9-4039-B1F0-F64EF670135C}" type="slidenum">
              <a:rPr lang="fr-FR" smtClean="0"/>
              <a:t>6</a:t>
            </a:fld>
            <a:endParaRPr lang="fr-FR"/>
          </a:p>
        </p:txBody>
      </p:sp>
    </p:spTree>
    <p:extLst>
      <p:ext uri="{BB962C8B-B14F-4D97-AF65-F5344CB8AC3E}">
        <p14:creationId xmlns:p14="http://schemas.microsoft.com/office/powerpoint/2010/main" val="990365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9151" y="281354"/>
            <a:ext cx="11633981" cy="5895609"/>
          </a:xfrm>
        </p:spPr>
        <p:txBody>
          <a:bodyPr>
            <a:normAutofit/>
          </a:bodyPr>
          <a:lstStyle/>
          <a:p>
            <a:r>
              <a:rPr lang="fr-FR" dirty="0"/>
              <a:t>Dans un 2ème temps on peut distinguer </a:t>
            </a:r>
            <a:r>
              <a:rPr lang="fr-FR" dirty="0" smtClean="0"/>
              <a:t>:</a:t>
            </a:r>
          </a:p>
          <a:p>
            <a:pPr marL="0" indent="0">
              <a:buNone/>
            </a:pPr>
            <a:endParaRPr lang="fr-FR" dirty="0"/>
          </a:p>
          <a:p>
            <a:pPr marL="0" indent="0">
              <a:buNone/>
            </a:pPr>
            <a:endParaRPr lang="fr-FR" dirty="0" smtClean="0"/>
          </a:p>
          <a:p>
            <a:pPr marL="0" indent="0">
              <a:buNone/>
            </a:pPr>
            <a:r>
              <a:rPr lang="fr-FR" dirty="0"/>
              <a:t/>
            </a:r>
            <a:br>
              <a:rPr lang="fr-FR" dirty="0"/>
            </a:br>
            <a:r>
              <a:rPr lang="fr-FR" dirty="0"/>
              <a:t/>
            </a:r>
            <a:br>
              <a:rPr lang="fr-FR" dirty="0"/>
            </a:br>
            <a:r>
              <a:rPr lang="fr-FR" dirty="0"/>
              <a:t/>
            </a:r>
            <a:br>
              <a:rPr lang="fr-FR" dirty="0"/>
            </a:br>
            <a:endParaRPr lang="fr-FR" dirty="0" smtClean="0"/>
          </a:p>
          <a:p>
            <a:pPr>
              <a:buFont typeface="Wingdings" panose="05000000000000000000" pitchFamily="2" charset="2"/>
              <a:buChar char="Ø"/>
            </a:pPr>
            <a:r>
              <a:rPr lang="fr-FR" dirty="0" smtClean="0"/>
              <a:t>La </a:t>
            </a:r>
            <a:r>
              <a:rPr lang="fr-FR" dirty="0"/>
              <a:t>3ème distinction concerne l’état des morphèmes </a:t>
            </a:r>
            <a:r>
              <a:rPr lang="fr-FR" dirty="0" smtClean="0"/>
              <a:t>:</a:t>
            </a:r>
          </a:p>
          <a:p>
            <a:pPr marL="0" indent="0">
              <a:buNone/>
            </a:pPr>
            <a:endParaRPr lang="fr-FR" dirty="0"/>
          </a:p>
          <a:p>
            <a:pPr marL="0" indent="0">
              <a:buNone/>
            </a:pPr>
            <a:endParaRPr lang="fr-FR" dirty="0" smtClean="0"/>
          </a:p>
          <a:p>
            <a:pPr marL="0" indent="0">
              <a:buNone/>
            </a:pPr>
            <a:endParaRPr lang="fr-FR" dirty="0"/>
          </a:p>
          <a:p>
            <a:pPr marL="0" indent="0">
              <a:buNone/>
            </a:pPr>
            <a:r>
              <a:rPr lang="fr-FR" dirty="0"/>
              <a:t/>
            </a:r>
            <a:br>
              <a:rPr lang="fr-FR" dirty="0"/>
            </a:br>
            <a:r>
              <a:rPr lang="fr-FR" dirty="0" smtClean="0"/>
              <a:t/>
            </a:r>
            <a:br>
              <a:rPr lang="fr-FR" dirty="0" smtClean="0"/>
            </a:br>
            <a:endParaRPr lang="fr-FR" dirty="0"/>
          </a:p>
        </p:txBody>
      </p:sp>
      <p:sp>
        <p:nvSpPr>
          <p:cNvPr id="4" name="Espace réservé du pied de page 3"/>
          <p:cNvSpPr>
            <a:spLocks noGrp="1"/>
          </p:cNvSpPr>
          <p:nvPr>
            <p:ph type="ftr" sz="quarter" idx="11"/>
          </p:nvPr>
        </p:nvSpPr>
        <p:spPr/>
        <p:txBody>
          <a:bodyPr/>
          <a:lstStyle/>
          <a:p>
            <a:r>
              <a:rPr lang="fr-FR" smtClean="0"/>
              <a:t>Cours d'initiation à la linguistique L1 Enseignante:Chebah</a:t>
            </a:r>
            <a:endParaRPr lang="fr-FR"/>
          </a:p>
        </p:txBody>
      </p:sp>
      <p:sp>
        <p:nvSpPr>
          <p:cNvPr id="5" name="Espace réservé du numéro de diapositive 4"/>
          <p:cNvSpPr>
            <a:spLocks noGrp="1"/>
          </p:cNvSpPr>
          <p:nvPr>
            <p:ph type="sldNum" sz="quarter" idx="12"/>
          </p:nvPr>
        </p:nvSpPr>
        <p:spPr/>
        <p:txBody>
          <a:bodyPr/>
          <a:lstStyle/>
          <a:p>
            <a:fld id="{1B63A561-14B9-4039-B1F0-F64EF670135C}" type="slidenum">
              <a:rPr lang="fr-FR" smtClean="0"/>
              <a:t>7</a:t>
            </a:fld>
            <a:endParaRPr lang="fr-FR"/>
          </a:p>
        </p:txBody>
      </p:sp>
      <p:sp>
        <p:nvSpPr>
          <p:cNvPr id="6" name="Rectangle 5"/>
          <p:cNvSpPr/>
          <p:nvPr/>
        </p:nvSpPr>
        <p:spPr>
          <a:xfrm>
            <a:off x="548640" y="872197"/>
            <a:ext cx="4149969" cy="14771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Les morphèmes lexicaux=bases ou radicaux</a:t>
            </a:r>
          </a:p>
          <a:p>
            <a:pPr algn="ctr"/>
            <a:r>
              <a:rPr lang="fr-FR" dirty="0" smtClean="0"/>
              <a:t>Ils appartiennent à la classe ouverte</a:t>
            </a:r>
            <a:endParaRPr lang="fr-FR" dirty="0"/>
          </a:p>
        </p:txBody>
      </p:sp>
      <p:sp>
        <p:nvSpPr>
          <p:cNvPr id="7" name="Rectangle 6"/>
          <p:cNvSpPr/>
          <p:nvPr/>
        </p:nvSpPr>
        <p:spPr>
          <a:xfrm>
            <a:off x="7076049" y="872197"/>
            <a:ext cx="4164037" cy="14771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Les morphèmes grammaticaux=affixes ou mots grammaticaux</a:t>
            </a:r>
          </a:p>
          <a:p>
            <a:pPr algn="ctr"/>
            <a:r>
              <a:rPr lang="fr-FR" dirty="0" smtClean="0"/>
              <a:t>Ils appartiennent à la classe fermée, ils permettent d’établir des relations avec d’autres éléments de la phrase</a:t>
            </a:r>
            <a:endParaRPr lang="fr-FR" dirty="0"/>
          </a:p>
        </p:txBody>
      </p:sp>
      <p:sp>
        <p:nvSpPr>
          <p:cNvPr id="8" name="Rectangle 7"/>
          <p:cNvSpPr/>
          <p:nvPr/>
        </p:nvSpPr>
        <p:spPr>
          <a:xfrm>
            <a:off x="548640" y="3432515"/>
            <a:ext cx="4262511" cy="1617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Les morphèmes liés=jamais sous forme isolée, ils sont toujours en combinaison avec d’autres morphèmes </a:t>
            </a:r>
            <a:endParaRPr lang="fr-FR" dirty="0"/>
          </a:p>
        </p:txBody>
      </p:sp>
      <p:sp>
        <p:nvSpPr>
          <p:cNvPr id="9" name="Rectangle 8"/>
          <p:cNvSpPr/>
          <p:nvPr/>
        </p:nvSpPr>
        <p:spPr>
          <a:xfrm>
            <a:off x="7092461" y="3432514"/>
            <a:ext cx="4164037" cy="1617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Les morphèmes libres=se rencontrent aussi sous forme isolée</a:t>
            </a:r>
            <a:endParaRPr lang="fr-FR" dirty="0"/>
          </a:p>
        </p:txBody>
      </p:sp>
    </p:spTree>
    <p:extLst>
      <p:ext uri="{BB962C8B-B14F-4D97-AF65-F5344CB8AC3E}">
        <p14:creationId xmlns:p14="http://schemas.microsoft.com/office/powerpoint/2010/main" val="650807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57" y="140677"/>
            <a:ext cx="11521440" cy="6036286"/>
          </a:xfrm>
        </p:spPr>
        <p:txBody>
          <a:bodyPr/>
          <a:lstStyle/>
          <a:p>
            <a:pPr marL="0" indent="0">
              <a:buNone/>
            </a:pPr>
            <a:r>
              <a:rPr lang="fr-FR" dirty="0" smtClean="0"/>
              <a:t>2,1,3</a:t>
            </a:r>
            <a:r>
              <a:rPr lang="fr-FR" dirty="0"/>
              <a:t> </a:t>
            </a:r>
            <a:r>
              <a:rPr lang="fr-FR" dirty="0" smtClean="0"/>
              <a:t>Procédés morphologiques:</a:t>
            </a:r>
          </a:p>
          <a:p>
            <a:pPr marL="0" indent="0">
              <a:buNone/>
            </a:pPr>
            <a:r>
              <a:rPr lang="fr-FR" dirty="0"/>
              <a:t/>
            </a:r>
            <a:br>
              <a:rPr lang="fr-FR" dirty="0"/>
            </a:br>
            <a:r>
              <a:rPr lang="fr-FR" u="sng" dirty="0"/>
              <a:t>– flexion </a:t>
            </a:r>
            <a:r>
              <a:rPr lang="fr-FR" dirty="0"/>
              <a:t>: déclinaison, conjugaison</a:t>
            </a:r>
            <a:br>
              <a:rPr lang="fr-FR" dirty="0"/>
            </a:br>
            <a:r>
              <a:rPr lang="fr-FR" dirty="0"/>
              <a:t>● grand/grands/grande, cours/courir</a:t>
            </a:r>
            <a:br>
              <a:rPr lang="fr-FR" dirty="0"/>
            </a:br>
            <a:endParaRPr lang="fr-FR" dirty="0" smtClean="0"/>
          </a:p>
          <a:p>
            <a:pPr marL="0" indent="0">
              <a:buNone/>
            </a:pPr>
            <a:r>
              <a:rPr lang="fr-FR" u="sng" dirty="0" smtClean="0"/>
              <a:t>– </a:t>
            </a:r>
            <a:r>
              <a:rPr lang="fr-FR" u="sng" dirty="0"/>
              <a:t>dérivation </a:t>
            </a:r>
            <a:r>
              <a:rPr lang="fr-FR" dirty="0"/>
              <a:t>: formation de nouveaux mots notamment par</a:t>
            </a:r>
            <a:br>
              <a:rPr lang="fr-FR" dirty="0"/>
            </a:br>
            <a:r>
              <a:rPr lang="fr-FR" dirty="0"/>
              <a:t>adjonction d'affixes au radical</a:t>
            </a:r>
            <a:br>
              <a:rPr lang="fr-FR" dirty="0"/>
            </a:br>
            <a:r>
              <a:rPr lang="fr-FR" dirty="0"/>
              <a:t>● anti-</a:t>
            </a:r>
            <a:r>
              <a:rPr lang="fr-FR" dirty="0" err="1"/>
              <a:t>constitu</a:t>
            </a:r>
            <a:r>
              <a:rPr lang="fr-FR" dirty="0"/>
              <a:t>-</a:t>
            </a:r>
            <a:r>
              <a:rPr lang="fr-FR" dirty="0" err="1"/>
              <a:t>tionn</a:t>
            </a:r>
            <a:r>
              <a:rPr lang="fr-FR" dirty="0"/>
              <a:t>-elle-ment</a:t>
            </a:r>
            <a:br>
              <a:rPr lang="fr-FR" dirty="0"/>
            </a:br>
            <a:endParaRPr lang="fr-FR" dirty="0" smtClean="0"/>
          </a:p>
          <a:p>
            <a:pPr marL="0" indent="0">
              <a:buNone/>
            </a:pPr>
            <a:r>
              <a:rPr lang="fr-FR" u="sng" dirty="0" smtClean="0"/>
              <a:t>– </a:t>
            </a:r>
            <a:r>
              <a:rPr lang="fr-FR" u="sng" dirty="0"/>
              <a:t>composition</a:t>
            </a:r>
            <a:r>
              <a:rPr lang="fr-FR" dirty="0"/>
              <a:t> : combinaison de plusieurs bases pour former</a:t>
            </a:r>
            <a:br>
              <a:rPr lang="fr-FR" dirty="0"/>
            </a:br>
            <a:r>
              <a:rPr lang="fr-FR" dirty="0"/>
              <a:t>un nouveau mot</a:t>
            </a:r>
            <a:br>
              <a:rPr lang="fr-FR" dirty="0"/>
            </a:br>
            <a:r>
              <a:rPr lang="fr-FR" dirty="0"/>
              <a:t>● tournevis</a:t>
            </a:r>
            <a:r>
              <a:rPr lang="fr-FR" dirty="0" smtClean="0"/>
              <a:t> </a:t>
            </a:r>
            <a:br>
              <a:rPr lang="fr-FR" dirty="0" smtClean="0"/>
            </a:br>
            <a:endParaRPr lang="fr-FR" dirty="0"/>
          </a:p>
        </p:txBody>
      </p:sp>
      <p:sp>
        <p:nvSpPr>
          <p:cNvPr id="4" name="Espace réservé du pied de page 3"/>
          <p:cNvSpPr>
            <a:spLocks noGrp="1"/>
          </p:cNvSpPr>
          <p:nvPr>
            <p:ph type="ftr" sz="quarter" idx="11"/>
          </p:nvPr>
        </p:nvSpPr>
        <p:spPr/>
        <p:txBody>
          <a:bodyPr/>
          <a:lstStyle/>
          <a:p>
            <a:r>
              <a:rPr lang="fr-FR" smtClean="0"/>
              <a:t>Cours d'initiation à la linguistique L1 Enseignante:Chebah</a:t>
            </a:r>
            <a:endParaRPr lang="fr-FR"/>
          </a:p>
        </p:txBody>
      </p:sp>
      <p:sp>
        <p:nvSpPr>
          <p:cNvPr id="5" name="Espace réservé du numéro de diapositive 4"/>
          <p:cNvSpPr>
            <a:spLocks noGrp="1"/>
          </p:cNvSpPr>
          <p:nvPr>
            <p:ph type="sldNum" sz="quarter" idx="12"/>
          </p:nvPr>
        </p:nvSpPr>
        <p:spPr/>
        <p:txBody>
          <a:bodyPr/>
          <a:lstStyle/>
          <a:p>
            <a:fld id="{1B63A561-14B9-4039-B1F0-F64EF670135C}" type="slidenum">
              <a:rPr lang="fr-FR" smtClean="0"/>
              <a:t>8</a:t>
            </a:fld>
            <a:endParaRPr lang="fr-FR"/>
          </a:p>
        </p:txBody>
      </p:sp>
    </p:spTree>
    <p:extLst>
      <p:ext uri="{BB962C8B-B14F-4D97-AF65-F5344CB8AC3E}">
        <p14:creationId xmlns:p14="http://schemas.microsoft.com/office/powerpoint/2010/main" val="1457031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50</TotalTime>
  <Words>638</Words>
  <Application>Microsoft Office PowerPoint</Application>
  <PresentationFormat>Grand écran</PresentationFormat>
  <Paragraphs>61</Paragraphs>
  <Slides>8</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Calibri</vt:lpstr>
      <vt:lpstr>Trebuchet MS</vt:lpstr>
      <vt:lpstr>Wingdings</vt:lpstr>
      <vt:lpstr>Wingdings 3</vt:lpstr>
      <vt:lpstr>Facette</vt:lpstr>
      <vt:lpstr>Les différentes disciplines de la linguistique: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biba</dc:creator>
  <cp:lastModifiedBy>biba</cp:lastModifiedBy>
  <cp:revision>14</cp:revision>
  <dcterms:created xsi:type="dcterms:W3CDTF">2020-04-09T13:04:43Z</dcterms:created>
  <dcterms:modified xsi:type="dcterms:W3CDTF">2020-04-09T13:55:27Z</dcterms:modified>
</cp:coreProperties>
</file>